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48"/>
  </p:notesMasterIdLst>
  <p:sldIdLst>
    <p:sldId id="256" r:id="rId2"/>
    <p:sldId id="322" r:id="rId3"/>
    <p:sldId id="354" r:id="rId4"/>
    <p:sldId id="393" r:id="rId5"/>
    <p:sldId id="394" r:id="rId6"/>
    <p:sldId id="395" r:id="rId7"/>
    <p:sldId id="396" r:id="rId8"/>
    <p:sldId id="397" r:id="rId9"/>
    <p:sldId id="398" r:id="rId10"/>
    <p:sldId id="399" r:id="rId11"/>
    <p:sldId id="400" r:id="rId12"/>
    <p:sldId id="401" r:id="rId13"/>
    <p:sldId id="402" r:id="rId14"/>
    <p:sldId id="405" r:id="rId15"/>
    <p:sldId id="406" r:id="rId16"/>
    <p:sldId id="475" r:id="rId17"/>
    <p:sldId id="403" r:id="rId18"/>
    <p:sldId id="471"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428" r:id="rId41"/>
    <p:sldId id="429" r:id="rId42"/>
    <p:sldId id="470" r:id="rId43"/>
    <p:sldId id="490" r:id="rId44"/>
    <p:sldId id="535" r:id="rId45"/>
    <p:sldId id="531" r:id="rId46"/>
    <p:sldId id="46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4" autoAdjust="0"/>
  </p:normalViewPr>
  <p:slideViewPr>
    <p:cSldViewPr>
      <p:cViewPr varScale="1">
        <p:scale>
          <a:sx n="75" d="100"/>
          <a:sy n="75" d="100"/>
        </p:scale>
        <p:origin x="162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425CE-145C-4E14-AD7E-CD8A3CA254A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8F05CD3-68BC-4B52-AAE4-E21C0B587F38}">
      <dgm:prSet/>
      <dgm:spPr/>
      <dgm:t>
        <a:bodyPr/>
        <a:lstStyle/>
        <a:p>
          <a:r>
            <a:rPr lang="es-ES" dirty="0"/>
            <a:t>DECLARATORIA DE HEREDEROS</a:t>
          </a:r>
          <a:endParaRPr lang="en-US" dirty="0"/>
        </a:p>
      </dgm:t>
    </dgm:pt>
    <dgm:pt modelId="{A2E45D1E-EEB3-411B-A260-869E9DFC952B}" type="parTrans" cxnId="{35E2E731-D5A0-4B2C-9443-36C8D09C237E}">
      <dgm:prSet/>
      <dgm:spPr/>
      <dgm:t>
        <a:bodyPr/>
        <a:lstStyle/>
        <a:p>
          <a:endParaRPr lang="en-US"/>
        </a:p>
      </dgm:t>
    </dgm:pt>
    <dgm:pt modelId="{8F50D4C9-5298-4957-9287-C2BA888ACFBA}" type="sibTrans" cxnId="{35E2E731-D5A0-4B2C-9443-36C8D09C237E}">
      <dgm:prSet/>
      <dgm:spPr/>
      <dgm:t>
        <a:bodyPr/>
        <a:lstStyle/>
        <a:p>
          <a:endParaRPr lang="en-US"/>
        </a:p>
      </dgm:t>
    </dgm:pt>
    <dgm:pt modelId="{CBC5052B-19EA-4FF3-9FF4-8CB1AA069540}">
      <dgm:prSet/>
      <dgm:spPr/>
      <dgm:t>
        <a:bodyPr/>
        <a:lstStyle/>
        <a:p>
          <a:r>
            <a:rPr lang="en-US" dirty="0"/>
            <a:t>INVENTARIO Y AVALÚO</a:t>
          </a:r>
        </a:p>
        <a:p>
          <a:r>
            <a:rPr lang="en-US" dirty="0"/>
            <a:t>              O</a:t>
          </a:r>
        </a:p>
        <a:p>
          <a:r>
            <a:rPr lang="en-US" dirty="0"/>
            <a:t>DENUNCIA DE BIENES</a:t>
          </a:r>
        </a:p>
      </dgm:t>
    </dgm:pt>
    <dgm:pt modelId="{74DDDB24-3BC2-4D49-B9F0-40EC4028AAD5}" type="parTrans" cxnId="{884C00F8-EBE5-4F79-B3F5-F4308CC311B2}">
      <dgm:prSet/>
      <dgm:spPr/>
      <dgm:t>
        <a:bodyPr/>
        <a:lstStyle/>
        <a:p>
          <a:endParaRPr lang="en-US"/>
        </a:p>
      </dgm:t>
    </dgm:pt>
    <dgm:pt modelId="{365AB853-B99A-407D-A647-A0B8400B34DF}" type="sibTrans" cxnId="{884C00F8-EBE5-4F79-B3F5-F4308CC311B2}">
      <dgm:prSet/>
      <dgm:spPr/>
      <dgm:t>
        <a:bodyPr/>
        <a:lstStyle/>
        <a:p>
          <a:endParaRPr lang="en-US"/>
        </a:p>
      </dgm:t>
    </dgm:pt>
    <dgm:pt modelId="{6B7F3FB0-491E-4382-B515-5D26A69C3024}">
      <dgm:prSet/>
      <dgm:spPr/>
      <dgm:t>
        <a:bodyPr/>
        <a:lstStyle/>
        <a:p>
          <a:r>
            <a:rPr lang="en-US" dirty="0"/>
            <a:t>PARTICIÓN</a:t>
          </a:r>
        </a:p>
      </dgm:t>
    </dgm:pt>
    <dgm:pt modelId="{F8F3B935-0E6A-4771-B593-C09763E18353}" type="parTrans" cxnId="{A0852A50-B8F7-47DE-9999-E60671D6F0A8}">
      <dgm:prSet/>
      <dgm:spPr/>
      <dgm:t>
        <a:bodyPr/>
        <a:lstStyle/>
        <a:p>
          <a:endParaRPr lang="en-US"/>
        </a:p>
      </dgm:t>
    </dgm:pt>
    <dgm:pt modelId="{3561709F-50D7-4329-B3A5-927DE8D0DF01}" type="sibTrans" cxnId="{A0852A50-B8F7-47DE-9999-E60671D6F0A8}">
      <dgm:prSet/>
      <dgm:spPr/>
      <dgm:t>
        <a:bodyPr/>
        <a:lstStyle/>
        <a:p>
          <a:endParaRPr lang="en-US"/>
        </a:p>
      </dgm:t>
    </dgm:pt>
    <dgm:pt modelId="{55A40F80-CFE9-41B9-B869-523CFB7675FA}" type="pres">
      <dgm:prSet presAssocID="{26C425CE-145C-4E14-AD7E-CD8A3CA254AD}" presName="linear" presStyleCnt="0">
        <dgm:presLayoutVars>
          <dgm:animLvl val="lvl"/>
          <dgm:resizeHandles val="exact"/>
        </dgm:presLayoutVars>
      </dgm:prSet>
      <dgm:spPr/>
    </dgm:pt>
    <dgm:pt modelId="{FEE0F040-6598-4239-A194-D209A1C7DCBA}" type="pres">
      <dgm:prSet presAssocID="{A8F05CD3-68BC-4B52-AAE4-E21C0B587F38}" presName="parentText" presStyleLbl="node1" presStyleIdx="0" presStyleCnt="3">
        <dgm:presLayoutVars>
          <dgm:chMax val="0"/>
          <dgm:bulletEnabled val="1"/>
        </dgm:presLayoutVars>
      </dgm:prSet>
      <dgm:spPr/>
    </dgm:pt>
    <dgm:pt modelId="{F3FFB1A8-E2C2-487E-87F9-B2783BEFD186}" type="pres">
      <dgm:prSet presAssocID="{8F50D4C9-5298-4957-9287-C2BA888ACFBA}" presName="spacer" presStyleCnt="0"/>
      <dgm:spPr/>
    </dgm:pt>
    <dgm:pt modelId="{FB1505B3-5D0A-4F1C-979C-2595295A36B6}" type="pres">
      <dgm:prSet presAssocID="{CBC5052B-19EA-4FF3-9FF4-8CB1AA069540}" presName="parentText" presStyleLbl="node1" presStyleIdx="1" presStyleCnt="3">
        <dgm:presLayoutVars>
          <dgm:chMax val="0"/>
          <dgm:bulletEnabled val="1"/>
        </dgm:presLayoutVars>
      </dgm:prSet>
      <dgm:spPr/>
    </dgm:pt>
    <dgm:pt modelId="{991E879A-C46C-4E22-8AB5-961C6DDCA4FF}" type="pres">
      <dgm:prSet presAssocID="{365AB853-B99A-407D-A647-A0B8400B34DF}" presName="spacer" presStyleCnt="0"/>
      <dgm:spPr/>
    </dgm:pt>
    <dgm:pt modelId="{329DAD76-43FE-4946-983E-4EFF85A69D49}" type="pres">
      <dgm:prSet presAssocID="{6B7F3FB0-491E-4382-B515-5D26A69C3024}" presName="parentText" presStyleLbl="node1" presStyleIdx="2" presStyleCnt="3">
        <dgm:presLayoutVars>
          <dgm:chMax val="0"/>
          <dgm:bulletEnabled val="1"/>
        </dgm:presLayoutVars>
      </dgm:prSet>
      <dgm:spPr/>
    </dgm:pt>
  </dgm:ptLst>
  <dgm:cxnLst>
    <dgm:cxn modelId="{DFD79315-44D9-4B25-865E-E940E253B76E}" type="presOf" srcId="{6B7F3FB0-491E-4382-B515-5D26A69C3024}" destId="{329DAD76-43FE-4946-983E-4EFF85A69D49}" srcOrd="0" destOrd="0" presId="urn:microsoft.com/office/officeart/2005/8/layout/vList2"/>
    <dgm:cxn modelId="{6A713D27-95A5-4D42-9C06-0B9CBF30EEE9}" type="presOf" srcId="{A8F05CD3-68BC-4B52-AAE4-E21C0B587F38}" destId="{FEE0F040-6598-4239-A194-D209A1C7DCBA}" srcOrd="0" destOrd="0" presId="urn:microsoft.com/office/officeart/2005/8/layout/vList2"/>
    <dgm:cxn modelId="{35E2E731-D5A0-4B2C-9443-36C8D09C237E}" srcId="{26C425CE-145C-4E14-AD7E-CD8A3CA254AD}" destId="{A8F05CD3-68BC-4B52-AAE4-E21C0B587F38}" srcOrd="0" destOrd="0" parTransId="{A2E45D1E-EEB3-411B-A260-869E9DFC952B}" sibTransId="{8F50D4C9-5298-4957-9287-C2BA888ACFBA}"/>
    <dgm:cxn modelId="{A0852A50-B8F7-47DE-9999-E60671D6F0A8}" srcId="{26C425CE-145C-4E14-AD7E-CD8A3CA254AD}" destId="{6B7F3FB0-491E-4382-B515-5D26A69C3024}" srcOrd="2" destOrd="0" parTransId="{F8F3B935-0E6A-4771-B593-C09763E18353}" sibTransId="{3561709F-50D7-4329-B3A5-927DE8D0DF01}"/>
    <dgm:cxn modelId="{82E0C59D-586A-497A-9FF6-7EBF5480EA4D}" type="presOf" srcId="{26C425CE-145C-4E14-AD7E-CD8A3CA254AD}" destId="{55A40F80-CFE9-41B9-B869-523CFB7675FA}" srcOrd="0" destOrd="0" presId="urn:microsoft.com/office/officeart/2005/8/layout/vList2"/>
    <dgm:cxn modelId="{ADA57EE3-0C16-43AD-BE16-C6C145E47FCC}" type="presOf" srcId="{CBC5052B-19EA-4FF3-9FF4-8CB1AA069540}" destId="{FB1505B3-5D0A-4F1C-979C-2595295A36B6}" srcOrd="0" destOrd="0" presId="urn:microsoft.com/office/officeart/2005/8/layout/vList2"/>
    <dgm:cxn modelId="{884C00F8-EBE5-4F79-B3F5-F4308CC311B2}" srcId="{26C425CE-145C-4E14-AD7E-CD8A3CA254AD}" destId="{CBC5052B-19EA-4FF3-9FF4-8CB1AA069540}" srcOrd="1" destOrd="0" parTransId="{74DDDB24-3BC2-4D49-B9F0-40EC4028AAD5}" sibTransId="{365AB853-B99A-407D-A647-A0B8400B34DF}"/>
    <dgm:cxn modelId="{5EDCBC27-AC29-4A13-9449-EED04275EE49}" type="presParOf" srcId="{55A40F80-CFE9-41B9-B869-523CFB7675FA}" destId="{FEE0F040-6598-4239-A194-D209A1C7DCBA}" srcOrd="0" destOrd="0" presId="urn:microsoft.com/office/officeart/2005/8/layout/vList2"/>
    <dgm:cxn modelId="{55EACD1C-ED20-47E7-8C05-C0D8EFBDE891}" type="presParOf" srcId="{55A40F80-CFE9-41B9-B869-523CFB7675FA}" destId="{F3FFB1A8-E2C2-487E-87F9-B2783BEFD186}" srcOrd="1" destOrd="0" presId="urn:microsoft.com/office/officeart/2005/8/layout/vList2"/>
    <dgm:cxn modelId="{0382D78B-7355-42D7-939E-3F4B69D4C9CE}" type="presParOf" srcId="{55A40F80-CFE9-41B9-B869-523CFB7675FA}" destId="{FB1505B3-5D0A-4F1C-979C-2595295A36B6}" srcOrd="2" destOrd="0" presId="urn:microsoft.com/office/officeart/2005/8/layout/vList2"/>
    <dgm:cxn modelId="{B7746B1F-A8CA-4B78-B246-A3E7D0DD7B14}" type="presParOf" srcId="{55A40F80-CFE9-41B9-B869-523CFB7675FA}" destId="{991E879A-C46C-4E22-8AB5-961C6DDCA4FF}" srcOrd="3" destOrd="0" presId="urn:microsoft.com/office/officeart/2005/8/layout/vList2"/>
    <dgm:cxn modelId="{D694F755-F773-4C2B-913E-B389527FAFEE}" type="presParOf" srcId="{55A40F80-CFE9-41B9-B869-523CFB7675FA}" destId="{329DAD76-43FE-4946-983E-4EFF85A69D4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0F040-6598-4239-A194-D209A1C7DCBA}">
      <dsp:nvSpPr>
        <dsp:cNvPr id="0" name=""/>
        <dsp:cNvSpPr/>
      </dsp:nvSpPr>
      <dsp:spPr>
        <a:xfrm>
          <a:off x="0" y="22678"/>
          <a:ext cx="5040560" cy="1618987"/>
        </a:xfrm>
        <a:prstGeom prst="round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t>DECLARATORIA DE HEREDEROS</a:t>
          </a:r>
          <a:endParaRPr lang="en-US" sz="2400" kern="1200" dirty="0"/>
        </a:p>
      </dsp:txBody>
      <dsp:txXfrm>
        <a:off x="79032" y="101710"/>
        <a:ext cx="4882496" cy="1460923"/>
      </dsp:txXfrm>
    </dsp:sp>
    <dsp:sp modelId="{FB1505B3-5D0A-4F1C-979C-2595295A36B6}">
      <dsp:nvSpPr>
        <dsp:cNvPr id="0" name=""/>
        <dsp:cNvSpPr/>
      </dsp:nvSpPr>
      <dsp:spPr>
        <a:xfrm>
          <a:off x="0" y="1710785"/>
          <a:ext cx="5040560" cy="1618987"/>
        </a:xfrm>
        <a:prstGeom prst="roundRect">
          <a:avLst/>
        </a:prstGeom>
        <a:blipFill>
          <a:blip xmlns:r="http://schemas.openxmlformats.org/officeDocument/2006/relationships" r:embed="rId1">
            <a:duotone>
              <a:schemeClr val="accent2">
                <a:hueOff val="1799994"/>
                <a:satOff val="-925"/>
                <a:lumOff val="-2353"/>
                <a:alphaOff val="0"/>
                <a:shade val="88000"/>
                <a:lumMod val="88000"/>
              </a:schemeClr>
              <a:schemeClr val="accent2">
                <a:hueOff val="1799994"/>
                <a:satOff val="-925"/>
                <a:lumOff val="-2353"/>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INVENTARIO Y AVALÚO</a:t>
          </a:r>
        </a:p>
        <a:p>
          <a:pPr marL="0" lvl="0" indent="0" algn="l" defTabSz="1066800">
            <a:lnSpc>
              <a:spcPct val="90000"/>
            </a:lnSpc>
            <a:spcBef>
              <a:spcPct val="0"/>
            </a:spcBef>
            <a:spcAft>
              <a:spcPct val="35000"/>
            </a:spcAft>
            <a:buNone/>
          </a:pPr>
          <a:r>
            <a:rPr lang="en-US" sz="2400" kern="1200" dirty="0"/>
            <a:t>              O</a:t>
          </a:r>
        </a:p>
        <a:p>
          <a:pPr marL="0" lvl="0" indent="0" algn="l" defTabSz="1066800">
            <a:lnSpc>
              <a:spcPct val="90000"/>
            </a:lnSpc>
            <a:spcBef>
              <a:spcPct val="0"/>
            </a:spcBef>
            <a:spcAft>
              <a:spcPct val="35000"/>
            </a:spcAft>
            <a:buNone/>
          </a:pPr>
          <a:r>
            <a:rPr lang="en-US" sz="2400" kern="1200" dirty="0"/>
            <a:t>DENUNCIA DE BIENES</a:t>
          </a:r>
        </a:p>
      </dsp:txBody>
      <dsp:txXfrm>
        <a:off x="79032" y="1789817"/>
        <a:ext cx="4882496" cy="1460923"/>
      </dsp:txXfrm>
    </dsp:sp>
    <dsp:sp modelId="{329DAD76-43FE-4946-983E-4EFF85A69D49}">
      <dsp:nvSpPr>
        <dsp:cNvPr id="0" name=""/>
        <dsp:cNvSpPr/>
      </dsp:nvSpPr>
      <dsp:spPr>
        <a:xfrm>
          <a:off x="0" y="3398893"/>
          <a:ext cx="5040560" cy="1618987"/>
        </a:xfrm>
        <a:prstGeom prst="roundRect">
          <a:avLst/>
        </a:prstGeom>
        <a:blipFill>
          <a:blip xmlns:r="http://schemas.openxmlformats.org/officeDocument/2006/relationships" r:embed="rId1">
            <a:duotone>
              <a:schemeClr val="accent2">
                <a:hueOff val="3599988"/>
                <a:satOff val="-1850"/>
                <a:lumOff val="-4706"/>
                <a:alphaOff val="0"/>
                <a:shade val="88000"/>
                <a:lumMod val="88000"/>
              </a:schemeClr>
              <a:schemeClr val="accent2">
                <a:hueOff val="3599988"/>
                <a:satOff val="-1850"/>
                <a:lumOff val="-470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PARTICIÓN</a:t>
          </a:r>
        </a:p>
      </dsp:txBody>
      <dsp:txXfrm>
        <a:off x="79032" y="3477925"/>
        <a:ext cx="4882496" cy="14609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3D310-7998-429A-A1B0-4D59C40BDA7D}" type="datetimeFigureOut">
              <a:rPr lang="es-AR" smtClean="0"/>
              <a:t>18/11/2025</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B31CD-099A-4392-ABD3-6F2C2AE3ACC3}" type="slidenum">
              <a:rPr lang="es-AR" smtClean="0"/>
              <a:t>‹Nº›</a:t>
            </a:fld>
            <a:endParaRPr lang="es-AR"/>
          </a:p>
        </p:txBody>
      </p:sp>
    </p:spTree>
    <p:extLst>
      <p:ext uri="{BB962C8B-B14F-4D97-AF65-F5344CB8AC3E}">
        <p14:creationId xmlns:p14="http://schemas.microsoft.com/office/powerpoint/2010/main" val="1733953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2BBB31CD-099A-4392-ABD3-6F2C2AE3ACC3}" type="slidenum">
              <a:rPr lang="es-AR" smtClean="0"/>
              <a:t>19</a:t>
            </a:fld>
            <a:endParaRPr lang="es-AR"/>
          </a:p>
        </p:txBody>
      </p:sp>
    </p:spTree>
    <p:extLst>
      <p:ext uri="{BB962C8B-B14F-4D97-AF65-F5344CB8AC3E}">
        <p14:creationId xmlns:p14="http://schemas.microsoft.com/office/powerpoint/2010/main" val="245297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AR"/>
          </a:p>
        </p:txBody>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fld id="{1B7684B9-D614-4732-94E2-D0EC5B1344A7}" type="datetimeFigureOut">
              <a:rPr lang="es-AR" smtClean="0"/>
              <a:pPr>
                <a:defRPr/>
              </a:pPr>
              <a:t>18/11/2025</a:t>
            </a:fld>
            <a:endParaRPr lang="es-A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endParaRPr lang="es-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BDABDBD9-D775-4510-9F73-940DF595866B}" type="slidenum">
              <a:rPr lang="es-AR" smtClean="0"/>
              <a:pPr>
                <a:defRPr/>
              </a:pPr>
              <a:t>‹Nº›</a:t>
            </a:fld>
            <a:endParaRPr lang="es-A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Tree>
    <p:extLst>
      <p:ext uri="{BB962C8B-B14F-4D97-AF65-F5344CB8AC3E}">
        <p14:creationId xmlns:p14="http://schemas.microsoft.com/office/powerpoint/2010/main" val="296175710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6" name="Footer Placeholder 5"/>
          <p:cNvSpPr>
            <a:spLocks noGrp="1"/>
          </p:cNvSpPr>
          <p:nvPr>
            <p:ph type="ftr" sz="quarter" idx="11"/>
          </p:nvPr>
        </p:nvSpPr>
        <p:spPr/>
        <p:txBody>
          <a:bodyPr/>
          <a:lstStyle/>
          <a:p>
            <a:pPr>
              <a:defRPr/>
            </a:pPr>
            <a:endParaRPr lang="es-AR"/>
          </a:p>
        </p:txBody>
      </p:sp>
      <p:sp>
        <p:nvSpPr>
          <p:cNvPr id="7" name="Slide Number Placeholder 6"/>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349308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6" name="Footer Placeholder 5"/>
          <p:cNvSpPr>
            <a:spLocks noGrp="1"/>
          </p:cNvSpPr>
          <p:nvPr>
            <p:ph type="ftr" sz="quarter" idx="11"/>
          </p:nvPr>
        </p:nvSpPr>
        <p:spPr/>
        <p:txBody>
          <a:bodyPr/>
          <a:lstStyle/>
          <a:p>
            <a:pPr>
              <a:defRPr/>
            </a:pPr>
            <a:endParaRPr lang="es-AR"/>
          </a:p>
        </p:txBody>
      </p:sp>
      <p:sp>
        <p:nvSpPr>
          <p:cNvPr id="7" name="Slide Number Placeholder 6"/>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66500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6" name="Footer Placeholder 5"/>
          <p:cNvSpPr>
            <a:spLocks noGrp="1"/>
          </p:cNvSpPr>
          <p:nvPr>
            <p:ph type="ftr" sz="quarter" idx="11"/>
          </p:nvPr>
        </p:nvSpPr>
        <p:spPr/>
        <p:txBody>
          <a:bodyPr/>
          <a:lstStyle/>
          <a:p>
            <a:pPr>
              <a:defRPr/>
            </a:pPr>
            <a:endParaRPr lang="es-AR"/>
          </a:p>
        </p:txBody>
      </p:sp>
      <p:sp>
        <p:nvSpPr>
          <p:cNvPr id="7" name="Slide Number Placeholder 6"/>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9856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6" name="Footer Placeholder 5"/>
          <p:cNvSpPr>
            <a:spLocks noGrp="1"/>
          </p:cNvSpPr>
          <p:nvPr>
            <p:ph type="ftr" sz="quarter" idx="11"/>
          </p:nvPr>
        </p:nvSpPr>
        <p:spPr/>
        <p:txBody>
          <a:bodyPr/>
          <a:lstStyle/>
          <a:p>
            <a:pPr>
              <a:defRPr/>
            </a:pPr>
            <a:endParaRPr lang="es-AR"/>
          </a:p>
        </p:txBody>
      </p:sp>
      <p:sp>
        <p:nvSpPr>
          <p:cNvPr id="7" name="Slide Number Placeholder 6"/>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114453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4" name="Footer Placeholder 3"/>
          <p:cNvSpPr>
            <a:spLocks noGrp="1"/>
          </p:cNvSpPr>
          <p:nvPr>
            <p:ph type="ftr" sz="quarter" idx="11"/>
          </p:nvPr>
        </p:nvSpPr>
        <p:spPr/>
        <p:txBody>
          <a:bodyPr/>
          <a:lstStyle/>
          <a:p>
            <a:pPr>
              <a:defRPr/>
            </a:pPr>
            <a:endParaRPr lang="es-AR"/>
          </a:p>
        </p:txBody>
      </p:sp>
      <p:sp>
        <p:nvSpPr>
          <p:cNvPr id="5" name="Slide Number Placeholder 4"/>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167044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4" name="Footer Placeholder 3"/>
          <p:cNvSpPr>
            <a:spLocks noGrp="1"/>
          </p:cNvSpPr>
          <p:nvPr>
            <p:ph type="ftr" sz="quarter" idx="11"/>
          </p:nvPr>
        </p:nvSpPr>
        <p:spPr/>
        <p:txBody>
          <a:bodyPr/>
          <a:lstStyle/>
          <a:p>
            <a:pPr>
              <a:defRPr/>
            </a:pPr>
            <a:endParaRPr lang="es-AR"/>
          </a:p>
        </p:txBody>
      </p:sp>
      <p:sp>
        <p:nvSpPr>
          <p:cNvPr id="5" name="Slide Number Placeholder 4"/>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1429877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5" name="Footer Placeholder 4"/>
          <p:cNvSpPr>
            <a:spLocks noGrp="1"/>
          </p:cNvSpPr>
          <p:nvPr>
            <p:ph type="ftr" sz="quarter" idx="11"/>
          </p:nvPr>
        </p:nvSpPr>
        <p:spPr/>
        <p:txBody>
          <a:bodyPr/>
          <a:lstStyle/>
          <a:p>
            <a:pPr>
              <a:defRPr/>
            </a:pPr>
            <a:endParaRPr lang="es-AR"/>
          </a:p>
        </p:txBody>
      </p:sp>
      <p:sp>
        <p:nvSpPr>
          <p:cNvPr id="6" name="Slide Number Placeholder 5"/>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3963944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5" name="Footer Placeholder 4"/>
          <p:cNvSpPr>
            <a:spLocks noGrp="1"/>
          </p:cNvSpPr>
          <p:nvPr>
            <p:ph type="ftr" sz="quarter" idx="11"/>
          </p:nvPr>
        </p:nvSpPr>
        <p:spPr/>
        <p:txBody>
          <a:bodyPr/>
          <a:lstStyle/>
          <a:p>
            <a:pPr>
              <a:defRPr/>
            </a:pPr>
            <a:endParaRPr lang="es-AR"/>
          </a:p>
        </p:txBody>
      </p:sp>
      <p:sp>
        <p:nvSpPr>
          <p:cNvPr id="6" name="Slide Number Placeholder 5"/>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267381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01D10528-C533-4923-8A61-E965FA360DF8}" type="datetimeFigureOut">
              <a:rPr lang="es-AR" smtClean="0"/>
              <a:pPr>
                <a:defRPr/>
              </a:pPr>
              <a:t>18/11/2025</a:t>
            </a:fld>
            <a:endParaRPr lang="es-AR"/>
          </a:p>
        </p:txBody>
      </p:sp>
      <p:sp>
        <p:nvSpPr>
          <p:cNvPr id="5" name="Footer Placeholder 4"/>
          <p:cNvSpPr>
            <a:spLocks noGrp="1"/>
          </p:cNvSpPr>
          <p:nvPr>
            <p:ph type="ftr" sz="quarter" idx="11"/>
          </p:nvPr>
        </p:nvSpPr>
        <p:spPr/>
        <p:txBody>
          <a:bodyPr/>
          <a:lstStyle/>
          <a:p>
            <a:pPr>
              <a:defRPr/>
            </a:pPr>
            <a:endParaRPr lang="es-AR"/>
          </a:p>
        </p:txBody>
      </p:sp>
      <p:sp>
        <p:nvSpPr>
          <p:cNvPr id="6" name="Slide Number Placeholder 5"/>
          <p:cNvSpPr>
            <a:spLocks noGrp="1"/>
          </p:cNvSpPr>
          <p:nvPr>
            <p:ph type="sldNum" sz="quarter" idx="12"/>
          </p:nvPr>
        </p:nvSpPr>
        <p:spPr/>
        <p:txBody>
          <a:bodyPr/>
          <a:lstStyle/>
          <a:p>
            <a:pPr>
              <a:defRPr/>
            </a:pPr>
            <a:fld id="{0B3B9378-9D65-4367-9990-B17B5E6D8C0C}" type="slidenum">
              <a:rPr lang="es-AR" smtClean="0"/>
              <a:pPr>
                <a:defRPr/>
              </a:pPr>
              <a:t>‹Nº›</a:t>
            </a:fld>
            <a:endParaRPr lang="es-AR"/>
          </a:p>
        </p:txBody>
      </p:sp>
    </p:spTree>
    <p:extLst>
      <p:ext uri="{BB962C8B-B14F-4D97-AF65-F5344CB8AC3E}">
        <p14:creationId xmlns:p14="http://schemas.microsoft.com/office/powerpoint/2010/main" val="286651395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5" name="Footer Placeholder 4"/>
          <p:cNvSpPr>
            <a:spLocks noGrp="1"/>
          </p:cNvSpPr>
          <p:nvPr>
            <p:ph type="ftr" sz="quarter" idx="11"/>
          </p:nvPr>
        </p:nvSpPr>
        <p:spPr/>
        <p:txBody>
          <a:bodyPr/>
          <a:lstStyle/>
          <a:p>
            <a:pPr>
              <a:defRPr/>
            </a:pPr>
            <a:endParaRPr lang="es-AR"/>
          </a:p>
        </p:txBody>
      </p:sp>
      <p:sp>
        <p:nvSpPr>
          <p:cNvPr id="6" name="Slide Number Placeholder 5"/>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234528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AAAF0D2D-316D-4BA3-AA1B-41FF57E3A236}" type="datetimeFigureOut">
              <a:rPr lang="es-AR" smtClean="0"/>
              <a:pPr>
                <a:defRPr/>
              </a:pPr>
              <a:t>18/11/2025</a:t>
            </a:fld>
            <a:endParaRPr lang="es-AR"/>
          </a:p>
        </p:txBody>
      </p:sp>
      <p:sp>
        <p:nvSpPr>
          <p:cNvPr id="5" name="Footer Placeholder 4"/>
          <p:cNvSpPr>
            <a:spLocks noGrp="1"/>
          </p:cNvSpPr>
          <p:nvPr>
            <p:ph type="ftr" sz="quarter" idx="11"/>
          </p:nvPr>
        </p:nvSpPr>
        <p:spPr/>
        <p:txBody>
          <a:bodyPr/>
          <a:lstStyle/>
          <a:p>
            <a:pPr>
              <a:defRPr/>
            </a:pPr>
            <a:endParaRPr lang="es-AR"/>
          </a:p>
        </p:txBody>
      </p:sp>
      <p:sp>
        <p:nvSpPr>
          <p:cNvPr id="6" name="Slide Number Placeholder 5"/>
          <p:cNvSpPr>
            <a:spLocks noGrp="1"/>
          </p:cNvSpPr>
          <p:nvPr>
            <p:ph type="sldNum" sz="quarter" idx="12"/>
          </p:nvPr>
        </p:nvSpPr>
        <p:spPr/>
        <p:txBody>
          <a:bodyPr/>
          <a:lstStyle/>
          <a:p>
            <a:pPr>
              <a:defRPr/>
            </a:pPr>
            <a:fld id="{C9D17F62-06D9-4B98-A5A7-8172AA37E3DC}" type="slidenum">
              <a:rPr lang="es-AR" smtClean="0"/>
              <a:pPr>
                <a:defRPr/>
              </a:pPr>
              <a:t>‹Nº›</a:t>
            </a:fld>
            <a:endParaRPr lang="es-AR"/>
          </a:p>
        </p:txBody>
      </p:sp>
    </p:spTree>
    <p:extLst>
      <p:ext uri="{BB962C8B-B14F-4D97-AF65-F5344CB8AC3E}">
        <p14:creationId xmlns:p14="http://schemas.microsoft.com/office/powerpoint/2010/main" val="4109975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6" name="Footer Placeholder 5"/>
          <p:cNvSpPr>
            <a:spLocks noGrp="1"/>
          </p:cNvSpPr>
          <p:nvPr>
            <p:ph type="ftr" sz="quarter" idx="11"/>
          </p:nvPr>
        </p:nvSpPr>
        <p:spPr/>
        <p:txBody>
          <a:bodyPr/>
          <a:lstStyle/>
          <a:p>
            <a:pPr>
              <a:defRPr/>
            </a:pPr>
            <a:endParaRPr lang="es-AR"/>
          </a:p>
        </p:txBody>
      </p:sp>
      <p:sp>
        <p:nvSpPr>
          <p:cNvPr id="7" name="Slide Number Placeholder 6"/>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399803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514352" y="2861733"/>
            <a:ext cx="3816534"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4495477" y="2861733"/>
            <a:ext cx="3816535"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8" name="Footer Placeholder 7"/>
          <p:cNvSpPr>
            <a:spLocks noGrp="1"/>
          </p:cNvSpPr>
          <p:nvPr>
            <p:ph type="ftr" sz="quarter" idx="11"/>
          </p:nvPr>
        </p:nvSpPr>
        <p:spPr/>
        <p:txBody>
          <a:bodyPr/>
          <a:lstStyle/>
          <a:p>
            <a:pPr>
              <a:defRPr/>
            </a:pPr>
            <a:endParaRPr lang="es-AR"/>
          </a:p>
        </p:txBody>
      </p:sp>
      <p:sp>
        <p:nvSpPr>
          <p:cNvPr id="9" name="Slide Number Placeholder 8"/>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150817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4" name="Footer Placeholder 3"/>
          <p:cNvSpPr>
            <a:spLocks noGrp="1"/>
          </p:cNvSpPr>
          <p:nvPr>
            <p:ph type="ftr" sz="quarter" idx="11"/>
          </p:nvPr>
        </p:nvSpPr>
        <p:spPr/>
        <p:txBody>
          <a:bodyPr/>
          <a:lstStyle/>
          <a:p>
            <a:pPr>
              <a:defRPr/>
            </a:pPr>
            <a:endParaRPr lang="es-AR"/>
          </a:p>
        </p:txBody>
      </p:sp>
      <p:sp>
        <p:nvSpPr>
          <p:cNvPr id="5" name="Slide Number Placeholder 4"/>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96899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C77C64-D02C-4E97-83DC-8B1930B6F768}" type="datetimeFigureOut">
              <a:rPr lang="es-AR" smtClean="0"/>
              <a:pPr>
                <a:defRPr/>
              </a:pPr>
              <a:t>18/11/2025</a:t>
            </a:fld>
            <a:endParaRPr lang="es-AR"/>
          </a:p>
        </p:txBody>
      </p:sp>
      <p:sp>
        <p:nvSpPr>
          <p:cNvPr id="3" name="Footer Placeholder 2"/>
          <p:cNvSpPr>
            <a:spLocks noGrp="1"/>
          </p:cNvSpPr>
          <p:nvPr>
            <p:ph type="ftr" sz="quarter" idx="11"/>
          </p:nvPr>
        </p:nvSpPr>
        <p:spPr/>
        <p:txBody>
          <a:bodyPr/>
          <a:lstStyle/>
          <a:p>
            <a:pPr>
              <a:defRPr/>
            </a:pPr>
            <a:endParaRPr lang="es-AR"/>
          </a:p>
        </p:txBody>
      </p:sp>
      <p:sp>
        <p:nvSpPr>
          <p:cNvPr id="4" name="Slide Number Placeholder 3"/>
          <p:cNvSpPr>
            <a:spLocks noGrp="1"/>
          </p:cNvSpPr>
          <p:nvPr>
            <p:ph type="sldNum" sz="quarter" idx="12"/>
          </p:nvPr>
        </p:nvSpPr>
        <p:spPr/>
        <p:txBody>
          <a:bodyPr/>
          <a:lstStyle/>
          <a:p>
            <a:pPr>
              <a:defRPr/>
            </a:pPr>
            <a:fld id="{1E130EEA-7FEA-4E63-8A08-986082490090}" type="slidenum">
              <a:rPr lang="es-AR" smtClean="0"/>
              <a:pPr>
                <a:defRPr/>
              </a:pPr>
              <a:t>‹Nº›</a:t>
            </a:fld>
            <a:endParaRPr lang="es-AR"/>
          </a:p>
        </p:txBody>
      </p:sp>
    </p:spTree>
    <p:extLst>
      <p:ext uri="{BB962C8B-B14F-4D97-AF65-F5344CB8AC3E}">
        <p14:creationId xmlns:p14="http://schemas.microsoft.com/office/powerpoint/2010/main" val="285701867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ADA19AE6-665F-45B3-9E1E-AC32138F1CF9}" type="datetimeFigureOut">
              <a:rPr lang="es-AR" smtClean="0"/>
              <a:pPr>
                <a:defRPr/>
              </a:pPr>
              <a:t>18/11/2025</a:t>
            </a:fld>
            <a:endParaRPr lang="es-AR"/>
          </a:p>
        </p:txBody>
      </p:sp>
      <p:sp>
        <p:nvSpPr>
          <p:cNvPr id="6" name="Footer Placeholder 5"/>
          <p:cNvSpPr>
            <a:spLocks noGrp="1"/>
          </p:cNvSpPr>
          <p:nvPr>
            <p:ph type="ftr" sz="quarter" idx="11"/>
          </p:nvPr>
        </p:nvSpPr>
        <p:spPr/>
        <p:txBody>
          <a:bodyPr/>
          <a:lstStyle/>
          <a:p>
            <a:pPr>
              <a:defRPr/>
            </a:pPr>
            <a:endParaRPr lang="es-AR"/>
          </a:p>
        </p:txBody>
      </p:sp>
      <p:sp>
        <p:nvSpPr>
          <p:cNvPr id="7" name="Slide Number Placeholder 6"/>
          <p:cNvSpPr>
            <a:spLocks noGrp="1"/>
          </p:cNvSpPr>
          <p:nvPr>
            <p:ph type="sldNum" sz="quarter" idx="12"/>
          </p:nvPr>
        </p:nvSpPr>
        <p:spPr/>
        <p:txBody>
          <a:body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41755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C564E76E-2255-4653-B5B5-B590882EDBCC}" type="datetimeFigureOut">
              <a:rPr lang="es-AR" smtClean="0"/>
              <a:pPr>
                <a:defRPr/>
              </a:pPr>
              <a:t>18/11/2025</a:t>
            </a:fld>
            <a:endParaRPr lang="es-AR"/>
          </a:p>
        </p:txBody>
      </p:sp>
      <p:sp>
        <p:nvSpPr>
          <p:cNvPr id="6" name="Footer Placeholder 5"/>
          <p:cNvSpPr>
            <a:spLocks noGrp="1"/>
          </p:cNvSpPr>
          <p:nvPr>
            <p:ph type="ftr" sz="quarter" idx="11"/>
          </p:nvPr>
        </p:nvSpPr>
        <p:spPr/>
        <p:txBody>
          <a:bodyPr/>
          <a:lstStyle/>
          <a:p>
            <a:pPr>
              <a:defRPr/>
            </a:pPr>
            <a:endParaRPr lang="es-AR"/>
          </a:p>
        </p:txBody>
      </p:sp>
      <p:sp>
        <p:nvSpPr>
          <p:cNvPr id="7" name="Slide Number Placeholder 6"/>
          <p:cNvSpPr>
            <a:spLocks noGrp="1"/>
          </p:cNvSpPr>
          <p:nvPr>
            <p:ph type="sldNum" sz="quarter" idx="12"/>
          </p:nvPr>
        </p:nvSpPr>
        <p:spPr/>
        <p:txBody>
          <a:bodyPr/>
          <a:lstStyle/>
          <a:p>
            <a:pPr>
              <a:defRPr/>
            </a:pPr>
            <a:fld id="{A940551C-3883-4449-B7FD-56DD6573F4B8}" type="slidenum">
              <a:rPr lang="es-AR" smtClean="0"/>
              <a:pPr>
                <a:defRPr/>
              </a:pPr>
              <a:t>‹Nº›</a:t>
            </a:fld>
            <a:endParaRPr lang="es-AR"/>
          </a:p>
        </p:txBody>
      </p:sp>
    </p:spTree>
    <p:extLst>
      <p:ext uri="{BB962C8B-B14F-4D97-AF65-F5344CB8AC3E}">
        <p14:creationId xmlns:p14="http://schemas.microsoft.com/office/powerpoint/2010/main" val="67820111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AR"/>
            </a:p>
          </p:txBody>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fld id="{ADA19AE6-665F-45B3-9E1E-AC32138F1CF9}" type="datetimeFigureOut">
              <a:rPr lang="es-AR" smtClean="0"/>
              <a:pPr>
                <a:defRPr/>
              </a:pPr>
              <a:t>18/11/2025</a:t>
            </a:fld>
            <a:endParaRPr lang="es-A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endParaRPr lang="es-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A382BA1F-6F47-47BD-8C36-DC4C4FA1329D}" type="slidenum">
              <a:rPr lang="es-AR" smtClean="0"/>
              <a:pPr>
                <a:defRPr/>
              </a:pPr>
              <a:t>‹Nº›</a:t>
            </a:fld>
            <a:endParaRPr lang="es-AR"/>
          </a:p>
        </p:txBody>
      </p:sp>
    </p:spTree>
    <p:extLst>
      <p:ext uri="{BB962C8B-B14F-4D97-AF65-F5344CB8AC3E}">
        <p14:creationId xmlns:p14="http://schemas.microsoft.com/office/powerpoint/2010/main" val="411131297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transition spd="slow">
    <p:fade/>
  </p:transition>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08000" y="4765972"/>
            <a:ext cx="6447501" cy="1320800"/>
          </a:xfrm>
        </p:spPr>
        <p:txBody>
          <a:bodyPr vert="horz" lIns="91440" tIns="45720" rIns="91440" bIns="45720" rtlCol="0" anchor="ctr">
            <a:normAutofit/>
          </a:bodyPr>
          <a:lstStyle/>
          <a:p>
            <a:pPr algn="l" fontAlgn="auto">
              <a:spcAft>
                <a:spcPts val="0"/>
              </a:spcAft>
              <a:defRPr/>
            </a:pPr>
            <a:r>
              <a:rPr lang="en-US" sz="3800" dirty="0">
                <a:solidFill>
                  <a:schemeClr val="bg1"/>
                </a:solidFill>
              </a:rPr>
              <a:t>COLEGIO DE ABOGADOS</a:t>
            </a:r>
            <a:br>
              <a:rPr lang="en-US" sz="3800" dirty="0">
                <a:solidFill>
                  <a:schemeClr val="bg1"/>
                </a:solidFill>
              </a:rPr>
            </a:br>
            <a:r>
              <a:rPr lang="en-US" sz="3800" dirty="0">
                <a:solidFill>
                  <a:schemeClr val="bg1"/>
                </a:solidFill>
              </a:rPr>
              <a:t>DE SAN </a:t>
            </a:r>
            <a:r>
              <a:rPr lang="en-US" sz="3800" dirty="0" err="1">
                <a:solidFill>
                  <a:schemeClr val="bg1"/>
                </a:solidFill>
              </a:rPr>
              <a:t>nicolás</a:t>
            </a:r>
            <a:endParaRPr lang="en-US" sz="3800" dirty="0">
              <a:solidFill>
                <a:schemeClr val="bg1"/>
              </a:solidFill>
            </a:endParaRPr>
          </a:p>
        </p:txBody>
      </p:sp>
      <p:sp>
        <p:nvSpPr>
          <p:cNvPr id="3" name="2 Subtítulo"/>
          <p:cNvSpPr>
            <a:spLocks noGrp="1"/>
          </p:cNvSpPr>
          <p:nvPr>
            <p:ph type="subTitle" idx="1"/>
          </p:nvPr>
        </p:nvSpPr>
        <p:spPr>
          <a:xfrm>
            <a:off x="482203" y="856128"/>
            <a:ext cx="7987405" cy="1653180"/>
          </a:xfrm>
        </p:spPr>
        <p:txBody>
          <a:bodyPr rtlCol="0">
            <a:normAutofit/>
          </a:bodyPr>
          <a:lstStyle/>
          <a:p>
            <a:pPr algn="ctr" defTabSz="429768">
              <a:spcBef>
                <a:spcPts val="940"/>
              </a:spcBef>
              <a:defRPr/>
            </a:pPr>
            <a:r>
              <a:rPr lang="es-AR" sz="3008" b="1" kern="1200" dirty="0">
                <a:solidFill>
                  <a:schemeClr val="tx1">
                    <a:lumMod val="50000"/>
                    <a:lumOff val="50000"/>
                  </a:schemeClr>
                </a:solidFill>
                <a:latin typeface="+mn-lt"/>
                <a:ea typeface="+mn-ea"/>
                <a:cs typeface="+mn-cs"/>
              </a:rPr>
              <a:t>DERECHO SUCESORIO</a:t>
            </a:r>
          </a:p>
          <a:p>
            <a:pPr algn="ctr" defTabSz="429768">
              <a:spcBef>
                <a:spcPts val="940"/>
              </a:spcBef>
              <a:defRPr/>
            </a:pPr>
            <a:r>
              <a:rPr lang="es-AR" sz="3008" b="1" dirty="0"/>
              <a:t>18</a:t>
            </a:r>
            <a:r>
              <a:rPr lang="es-AR" sz="3008" b="1" kern="1200" dirty="0">
                <a:solidFill>
                  <a:schemeClr val="tx1">
                    <a:lumMod val="50000"/>
                    <a:lumOff val="50000"/>
                  </a:schemeClr>
                </a:solidFill>
                <a:latin typeface="+mn-lt"/>
                <a:ea typeface="+mn-ea"/>
                <a:cs typeface="+mn-cs"/>
              </a:rPr>
              <a:t>/11/2025</a:t>
            </a:r>
            <a:endParaRPr lang="es-AR" sz="3200" b="1" dirty="0"/>
          </a:p>
        </p:txBody>
      </p:sp>
      <p:sp>
        <p:nvSpPr>
          <p:cNvPr id="13315" name="3 CuadroTexto"/>
          <p:cNvSpPr txBox="1">
            <a:spLocks noChangeArrowheads="1"/>
          </p:cNvSpPr>
          <p:nvPr/>
        </p:nvSpPr>
        <p:spPr bwMode="auto">
          <a:xfrm>
            <a:off x="3213537" y="2932015"/>
            <a:ext cx="5390812" cy="863570"/>
          </a:xfrm>
          <a:prstGeom prst="rect">
            <a:avLst/>
          </a:prstGeom>
          <a:noFill/>
          <a:ln w="9525">
            <a:noFill/>
            <a:miter lim="800000"/>
            <a:headEnd/>
            <a:tailEnd/>
          </a:ln>
        </p:spPr>
        <p:txBody>
          <a:bodyPr wrap="square">
            <a:spAutoFit/>
          </a:bodyPr>
          <a:lstStyle/>
          <a:p>
            <a:pPr algn="ctr" defTabSz="429768">
              <a:spcAft>
                <a:spcPts val="600"/>
              </a:spcAft>
            </a:pPr>
            <a:r>
              <a:rPr lang="es-ES" sz="2256" kern="1200" dirty="0">
                <a:solidFill>
                  <a:schemeClr val="tx1"/>
                </a:solidFill>
                <a:latin typeface="Century Gothic" pitchFamily="34" charset="0"/>
                <a:ea typeface="+mn-ea"/>
                <a:cs typeface="+mn-cs"/>
              </a:rPr>
              <a:t>Gerónimo José Martinez</a:t>
            </a:r>
          </a:p>
          <a:p>
            <a:pPr defTabSz="429768">
              <a:spcAft>
                <a:spcPts val="600"/>
              </a:spcAft>
            </a:pPr>
            <a:r>
              <a:rPr lang="es-ES" sz="2256" kern="1200" dirty="0">
                <a:solidFill>
                  <a:schemeClr val="tx1"/>
                </a:solidFill>
                <a:latin typeface="Century Gothic" pitchFamily="34" charset="0"/>
                <a:ea typeface="+mn-ea"/>
                <a:cs typeface="+mn-cs"/>
              </a:rPr>
              <a:t>geronimojosemartinez@hotmail.com</a:t>
            </a:r>
            <a:endParaRPr lang="es-AR" sz="2400" dirty="0">
              <a:latin typeface="Century Gothic" pitchFamily="34" charset="0"/>
            </a:endParaRPr>
          </a:p>
        </p:txBody>
      </p:sp>
      <p:sp>
        <p:nvSpPr>
          <p:cNvPr id="5" name="4 CuadroTexto"/>
          <p:cNvSpPr txBox="1"/>
          <p:nvPr/>
        </p:nvSpPr>
        <p:spPr>
          <a:xfrm rot="5400000">
            <a:off x="7449977" y="841451"/>
            <a:ext cx="589713" cy="1833926"/>
          </a:xfrm>
          <a:prstGeom prst="rect">
            <a:avLst/>
          </a:prstGeom>
          <a:noFill/>
        </p:spPr>
        <p:txBody>
          <a:bodyPr vert="vert270" wrap="square">
            <a:spAutoFit/>
          </a:bodyPr>
          <a:lstStyle/>
          <a:p>
            <a:pPr defTabSz="429768">
              <a:spcAft>
                <a:spcPts val="600"/>
              </a:spcAft>
              <a:defRPr/>
            </a:pPr>
            <a:r>
              <a:rPr lang="es-ES" sz="2256" b="1" kern="1200">
                <a:solidFill>
                  <a:schemeClr val="tx1"/>
                </a:solidFill>
                <a:latin typeface="+mn-lt"/>
                <a:ea typeface="+mn-ea"/>
                <a:cs typeface="+mn-cs"/>
              </a:rPr>
              <a:t>     </a:t>
            </a:r>
            <a:r>
              <a:rPr lang="es-ES" sz="2632" b="1" kern="1200">
                <a:solidFill>
                  <a:schemeClr val="tx1"/>
                </a:solidFill>
                <a:latin typeface="+mn-lt"/>
                <a:ea typeface="+mn-ea"/>
                <a:cs typeface="+mn-cs"/>
              </a:rPr>
              <a:t> </a:t>
            </a:r>
            <a:endParaRPr lang="es-AR" sz="2400" b="1">
              <a:latin typeface="+mn-lt"/>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332657"/>
            <a:ext cx="7797662" cy="1080120"/>
          </a:xfrm>
        </p:spPr>
        <p:txBody>
          <a:bodyPr/>
          <a:lstStyle/>
          <a:p>
            <a:pPr algn="ctr"/>
            <a:r>
              <a:rPr lang="es-ES" dirty="0"/>
              <a:t>PRESCRIPCIÓN</a:t>
            </a:r>
          </a:p>
        </p:txBody>
      </p:sp>
      <p:sp>
        <p:nvSpPr>
          <p:cNvPr id="3" name="2 Marcador de contenido"/>
          <p:cNvSpPr>
            <a:spLocks noGrp="1"/>
          </p:cNvSpPr>
          <p:nvPr>
            <p:ph idx="1"/>
          </p:nvPr>
        </p:nvSpPr>
        <p:spPr>
          <a:xfrm>
            <a:off x="514351" y="1700808"/>
            <a:ext cx="7797662" cy="3673778"/>
          </a:xfrm>
        </p:spPr>
        <p:txBody>
          <a:bodyPr>
            <a:noAutofit/>
          </a:bodyPr>
          <a:lstStyle/>
          <a:p>
            <a:pPr marL="0" indent="0" algn="just">
              <a:lnSpc>
                <a:spcPct val="170000"/>
              </a:lnSpc>
              <a:buNone/>
            </a:pPr>
            <a:endParaRPr lang="es-ES" cap="none" dirty="0">
              <a:latin typeface="Arial" panose="020B0604020202020204" pitchFamily="34" charset="0"/>
              <a:cs typeface="Arial" panose="020B0604020202020204" pitchFamily="34" charset="0"/>
            </a:endParaRPr>
          </a:p>
          <a:p>
            <a:pPr marL="0" indent="0" algn="just">
              <a:lnSpc>
                <a:spcPct val="170000"/>
              </a:lnSpc>
              <a:buNone/>
            </a:pPr>
            <a:r>
              <a:rPr lang="es-ES" cap="none" dirty="0">
                <a:latin typeface="Arial" panose="020B0604020202020204" pitchFamily="34" charset="0"/>
                <a:cs typeface="Arial" panose="020B0604020202020204" pitchFamily="34" charset="0"/>
              </a:rPr>
              <a:t>Artículo 2368.- Prescripción. La acción de partición de herencia es imprescriptible mientras continúe la indivisión, pero hay prescripción adquisitiva larga de los bienes individuales si la indivisión ha cesado de hecho porque alguno de los copartícipes ha intervertido su título poseyéndolos como único propietario, durante el lapso que establece la ley.</a:t>
            </a:r>
          </a:p>
          <a:p>
            <a:pPr algn="just">
              <a:lnSpc>
                <a:spcPct val="170000"/>
              </a:lnSpc>
              <a:buNone/>
            </a:pPr>
            <a:br>
              <a:rPr lang="es-ES" dirty="0"/>
            </a:br>
            <a:endParaRPr lang="es-E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FORMAS DE PARTICIÓN</a:t>
            </a:r>
          </a:p>
        </p:txBody>
      </p:sp>
      <p:sp>
        <p:nvSpPr>
          <p:cNvPr id="3" name="2 Marcador de contenido"/>
          <p:cNvSpPr>
            <a:spLocks noGrp="1"/>
          </p:cNvSpPr>
          <p:nvPr>
            <p:ph idx="1"/>
          </p:nvPr>
        </p:nvSpPr>
        <p:spPr/>
        <p:txBody>
          <a:bodyPr>
            <a:normAutofit/>
          </a:bodyPr>
          <a:lstStyle/>
          <a:p>
            <a:pPr>
              <a:buNone/>
            </a:pPr>
            <a:endParaRPr lang="es-ES" dirty="0"/>
          </a:p>
          <a:p>
            <a:pPr>
              <a:buNone/>
            </a:pPr>
            <a:r>
              <a:rPr lang="es-ES" sz="3200" dirty="0">
                <a:latin typeface="Arial" panose="020B0604020202020204" pitchFamily="34" charset="0"/>
                <a:cs typeface="Arial" panose="020B0604020202020204" pitchFamily="34" charset="0"/>
              </a:rPr>
              <a:t>Partición privada (2369)</a:t>
            </a:r>
          </a:p>
          <a:p>
            <a:pPr>
              <a:buNone/>
            </a:pPr>
            <a:r>
              <a:rPr lang="es-ES" sz="3200" dirty="0">
                <a:latin typeface="Arial" panose="020B0604020202020204" pitchFamily="34" charset="0"/>
                <a:cs typeface="Arial" panose="020B0604020202020204" pitchFamily="34" charset="0"/>
              </a:rPr>
              <a:t>Partición judicial (2371)</a:t>
            </a:r>
          </a:p>
          <a:p>
            <a:pPr>
              <a:buNone/>
            </a:pPr>
            <a:r>
              <a:rPr lang="es-ES" sz="3200" dirty="0">
                <a:latin typeface="Arial" panose="020B0604020202020204" pitchFamily="34" charset="0"/>
                <a:cs typeface="Arial" panose="020B0604020202020204" pitchFamily="34" charset="0"/>
              </a:rPr>
              <a:t>¿partición Mixta? </a:t>
            </a:r>
          </a:p>
          <a:p>
            <a:pPr>
              <a:buNone/>
            </a:pPr>
            <a:r>
              <a:rPr lang="es-ES" sz="3200" dirty="0">
                <a:latin typeface="Arial" panose="020B0604020202020204" pitchFamily="34" charset="0"/>
                <a:cs typeface="Arial" panose="020B0604020202020204" pitchFamily="34" charset="0"/>
              </a:rPr>
              <a:t>Partición provisional (2370)</a:t>
            </a:r>
          </a:p>
          <a:p>
            <a:pPr>
              <a:buNone/>
            </a:pPr>
            <a:endParaRPr lang="es-ES"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260649"/>
            <a:ext cx="7797662" cy="1152128"/>
          </a:xfrm>
        </p:spPr>
        <p:txBody>
          <a:bodyPr>
            <a:normAutofit/>
          </a:bodyPr>
          <a:lstStyle/>
          <a:p>
            <a:pPr algn="ctr"/>
            <a:r>
              <a:rPr lang="es-ES" cap="all" dirty="0"/>
              <a:t>Partición privada</a:t>
            </a:r>
            <a:r>
              <a:rPr lang="es-ES" dirty="0"/>
              <a:t> </a:t>
            </a:r>
          </a:p>
        </p:txBody>
      </p:sp>
      <p:sp>
        <p:nvSpPr>
          <p:cNvPr id="3" name="2 Marcador de contenido"/>
          <p:cNvSpPr>
            <a:spLocks noGrp="1"/>
          </p:cNvSpPr>
          <p:nvPr>
            <p:ph idx="1"/>
          </p:nvPr>
        </p:nvSpPr>
        <p:spPr>
          <a:xfrm>
            <a:off x="514351" y="1412778"/>
            <a:ext cx="7797662" cy="3961808"/>
          </a:xfrm>
        </p:spPr>
        <p:txBody>
          <a:bodyPr>
            <a:normAutofit/>
          </a:bodyPr>
          <a:lstStyle/>
          <a:p>
            <a:pPr marL="0" indent="0" algn="just">
              <a:buNone/>
            </a:pPr>
            <a:r>
              <a:rPr lang="es-ES" sz="2400" cap="none" dirty="0">
                <a:latin typeface="Arial" panose="020B0604020202020204" pitchFamily="34" charset="0"/>
                <a:cs typeface="Arial" panose="020B0604020202020204" pitchFamily="34" charset="0"/>
              </a:rPr>
              <a:t>Si todos los herederos están presentes y son capaces y están de acuerdo (unanimidad) la partición puede hacerse en la forma y por el acto que juzguen conveniente.</a:t>
            </a:r>
          </a:p>
          <a:p>
            <a:pPr algn="just">
              <a:buNone/>
            </a:pPr>
            <a:r>
              <a:rPr lang="es-ES" sz="2400" cap="none" dirty="0">
                <a:latin typeface="Arial" panose="020B0604020202020204" pitchFamily="34" charset="0"/>
                <a:cs typeface="Arial" panose="020B0604020202020204" pitchFamily="34" charset="0"/>
              </a:rPr>
              <a:t>Puede ser total o parcial.</a:t>
            </a:r>
          </a:p>
          <a:p>
            <a:pPr algn="just">
              <a:buNone/>
            </a:pPr>
            <a:r>
              <a:rPr lang="es-ES" sz="2400" cap="none" dirty="0">
                <a:latin typeface="Arial" panose="020B0604020202020204" pitchFamily="34" charset="0"/>
                <a:cs typeface="Arial" panose="020B0604020202020204" pitchFamily="34" charset="0"/>
              </a:rPr>
              <a:t>La partición parcial está prevista en el art. 2367</a:t>
            </a:r>
          </a:p>
          <a:p>
            <a:endParaRPr lang="es-E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404664"/>
            <a:ext cx="7797662" cy="1078752"/>
          </a:xfrm>
        </p:spPr>
        <p:txBody>
          <a:bodyPr/>
          <a:lstStyle/>
          <a:p>
            <a:pPr algn="ctr"/>
            <a:r>
              <a:rPr lang="es-ES" cap="all" dirty="0"/>
              <a:t>Partición privada</a:t>
            </a:r>
          </a:p>
        </p:txBody>
      </p:sp>
      <p:sp>
        <p:nvSpPr>
          <p:cNvPr id="3" name="2 Marcador de contenido"/>
          <p:cNvSpPr>
            <a:spLocks noGrp="1"/>
          </p:cNvSpPr>
          <p:nvPr>
            <p:ph idx="1"/>
          </p:nvPr>
        </p:nvSpPr>
        <p:spPr/>
        <p:txBody>
          <a:bodyPr>
            <a:normAutofit lnSpcReduction="10000"/>
          </a:bodyPr>
          <a:lstStyle/>
          <a:p>
            <a:pPr marL="0" indent="0" algn="just">
              <a:buNone/>
            </a:pPr>
            <a:r>
              <a:rPr lang="es-ES" sz="2400" cap="none" dirty="0">
                <a:latin typeface="Arial" panose="020B0604020202020204" pitchFamily="34" charset="0"/>
                <a:cs typeface="Arial" panose="020B0604020202020204" pitchFamily="34" charset="0"/>
              </a:rPr>
              <a:t>Artículo 2369.- Partición privada. Si todos los copartícipes están presentes y son plenamente capaces, la partición puede hacerse en la forma y por el acto que por unanimidad juzguen convenientes. La partición puede ser total o parcial.</a:t>
            </a:r>
          </a:p>
          <a:p>
            <a:pPr algn="just">
              <a:buNone/>
            </a:pPr>
            <a:br>
              <a:rPr lang="es-ES" sz="2400" cap="none" dirty="0">
                <a:latin typeface="Arial" panose="020B0604020202020204" pitchFamily="34" charset="0"/>
                <a:cs typeface="Arial" panose="020B0604020202020204" pitchFamily="34" charset="0"/>
              </a:rPr>
            </a:br>
            <a:br>
              <a:rPr lang="es-ES" dirty="0"/>
            </a:br>
            <a:endParaRPr lang="es-ES" dirty="0"/>
          </a:p>
        </p:txBody>
      </p:sp>
    </p:spTree>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476672"/>
            <a:ext cx="7797662" cy="936105"/>
          </a:xfrm>
        </p:spPr>
        <p:txBody>
          <a:bodyPr/>
          <a:lstStyle/>
          <a:p>
            <a:pPr algn="ctr"/>
            <a:r>
              <a:rPr lang="es-ES" dirty="0"/>
              <a:t>PARTICIÓN JUDICIAL</a:t>
            </a:r>
          </a:p>
        </p:txBody>
      </p:sp>
      <p:sp>
        <p:nvSpPr>
          <p:cNvPr id="3" name="2 Marcador de contenido"/>
          <p:cNvSpPr>
            <a:spLocks noGrp="1"/>
          </p:cNvSpPr>
          <p:nvPr>
            <p:ph idx="1"/>
          </p:nvPr>
        </p:nvSpPr>
        <p:spPr>
          <a:xfrm>
            <a:off x="531511" y="1556792"/>
            <a:ext cx="7797662" cy="3815245"/>
          </a:xfrm>
        </p:spPr>
        <p:txBody>
          <a:bodyPr>
            <a:normAutofit/>
          </a:bodyPr>
          <a:lstStyle/>
          <a:p>
            <a:pPr algn="just"/>
            <a:r>
              <a:rPr lang="es-ES" sz="2400" cap="none" dirty="0">
                <a:latin typeface="Arial" panose="020B0604020202020204" pitchFamily="34" charset="0"/>
              </a:rPr>
              <a:t>Si hay copartícipes incapaces, con capacidad restringida o ausentes.</a:t>
            </a:r>
          </a:p>
          <a:p>
            <a:pPr algn="just"/>
            <a:endParaRPr lang="es-ES" sz="2400" cap="none" dirty="0">
              <a:latin typeface="Arial" panose="020B0604020202020204" pitchFamily="34" charset="0"/>
            </a:endParaRPr>
          </a:p>
          <a:p>
            <a:pPr algn="just"/>
            <a:r>
              <a:rPr lang="es-ES" sz="2400" cap="none" dirty="0">
                <a:latin typeface="Arial" panose="020B0604020202020204" pitchFamily="34" charset="0"/>
              </a:rPr>
              <a:t>Si terceros, fundándose en un interés legítimo, se oponen a que se haga la partición privada</a:t>
            </a:r>
          </a:p>
          <a:p>
            <a:pPr algn="just"/>
            <a:endParaRPr lang="es-ES" sz="2400" cap="none" dirty="0">
              <a:latin typeface="Arial" panose="020B0604020202020204" pitchFamily="34" charset="0"/>
            </a:endParaRPr>
          </a:p>
          <a:p>
            <a:pPr algn="just"/>
            <a:r>
              <a:rPr lang="es-ES" sz="2400" cap="none" dirty="0">
                <a:latin typeface="Arial" panose="020B0604020202020204" pitchFamily="34" charset="0"/>
              </a:rPr>
              <a:t>Si no se ponen de acuerdo (falta unanimidad)</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188641"/>
            <a:ext cx="7797662" cy="1080120"/>
          </a:xfrm>
        </p:spPr>
        <p:txBody>
          <a:bodyPr/>
          <a:lstStyle/>
          <a:p>
            <a:pPr algn="ctr"/>
            <a:r>
              <a:rPr lang="es-ES" dirty="0"/>
              <a:t>PARTICIÓN JUDICIAL</a:t>
            </a:r>
          </a:p>
        </p:txBody>
      </p:sp>
      <p:sp>
        <p:nvSpPr>
          <p:cNvPr id="3" name="2 Marcador de contenido"/>
          <p:cNvSpPr>
            <a:spLocks noGrp="1"/>
          </p:cNvSpPr>
          <p:nvPr>
            <p:ph idx="1"/>
          </p:nvPr>
        </p:nvSpPr>
        <p:spPr>
          <a:xfrm>
            <a:off x="514351" y="1268762"/>
            <a:ext cx="7797662" cy="4103276"/>
          </a:xfrm>
        </p:spPr>
        <p:txBody>
          <a:bodyPr>
            <a:normAutofit/>
          </a:bodyPr>
          <a:lstStyle/>
          <a:p>
            <a:pPr algn="just">
              <a:buNone/>
            </a:pPr>
            <a:r>
              <a:rPr lang="es-ES" sz="1800" cap="none" dirty="0">
                <a:latin typeface="Arial" panose="020B0604020202020204" pitchFamily="34" charset="0"/>
                <a:cs typeface="Arial" panose="020B0604020202020204" pitchFamily="34" charset="0"/>
              </a:rPr>
              <a:t>ARTICULO 2371.- Partición judicial. La partición debe ser judicial:</a:t>
            </a:r>
          </a:p>
          <a:p>
            <a:pPr algn="just">
              <a:buNone/>
            </a:pPr>
            <a:br>
              <a:rPr lang="es-ES" sz="1800" cap="none" dirty="0">
                <a:latin typeface="Arial" panose="020B0604020202020204" pitchFamily="34" charset="0"/>
                <a:cs typeface="Arial" panose="020B0604020202020204" pitchFamily="34" charset="0"/>
              </a:rPr>
            </a:br>
            <a:r>
              <a:rPr lang="es-ES" sz="1800" cap="none" dirty="0">
                <a:latin typeface="Arial" panose="020B0604020202020204" pitchFamily="34" charset="0"/>
                <a:cs typeface="Arial" panose="020B0604020202020204" pitchFamily="34" charset="0"/>
              </a:rPr>
              <a:t>a) si hay copartícipes incapaces, con capacidad restringida o ausentes;</a:t>
            </a:r>
          </a:p>
          <a:p>
            <a:pPr algn="just">
              <a:buNone/>
            </a:pPr>
            <a:br>
              <a:rPr lang="es-ES" sz="1800" cap="none" dirty="0">
                <a:latin typeface="Arial" panose="020B0604020202020204" pitchFamily="34" charset="0"/>
                <a:cs typeface="Arial" panose="020B0604020202020204" pitchFamily="34" charset="0"/>
              </a:rPr>
            </a:br>
            <a:r>
              <a:rPr lang="es-ES" sz="1800" cap="none" dirty="0">
                <a:latin typeface="Arial" panose="020B0604020202020204" pitchFamily="34" charset="0"/>
                <a:cs typeface="Arial" panose="020B0604020202020204" pitchFamily="34" charset="0"/>
              </a:rPr>
              <a:t>b) si terceros, fundándose en un interés legítimo, se oponen a que la partición se haga privadamente;</a:t>
            </a:r>
          </a:p>
          <a:p>
            <a:pPr algn="just">
              <a:buNone/>
            </a:pPr>
            <a:br>
              <a:rPr lang="es-ES" sz="1800" cap="none" dirty="0">
                <a:latin typeface="Arial" panose="020B0604020202020204" pitchFamily="34" charset="0"/>
                <a:cs typeface="Arial" panose="020B0604020202020204" pitchFamily="34" charset="0"/>
              </a:rPr>
            </a:br>
            <a:r>
              <a:rPr lang="es-ES" sz="1800" cap="none" dirty="0">
                <a:latin typeface="Arial" panose="020B0604020202020204" pitchFamily="34" charset="0"/>
                <a:cs typeface="Arial" panose="020B0604020202020204" pitchFamily="34" charset="0"/>
              </a:rPr>
              <a:t>c) si los copartícipes son plenamente capaces y no acuerdan en hacer la partición privadamente.</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D6E4-AA3A-9413-8C5F-C46674E5428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DDA98FB-3713-73A2-CD22-B086B9B6A741}"/>
              </a:ext>
            </a:extLst>
          </p:cNvPr>
          <p:cNvSpPr>
            <a:spLocks noGrp="1"/>
          </p:cNvSpPr>
          <p:nvPr>
            <p:ph type="title"/>
          </p:nvPr>
        </p:nvSpPr>
        <p:spPr>
          <a:xfrm>
            <a:off x="514351" y="188641"/>
            <a:ext cx="7797662" cy="936103"/>
          </a:xfrm>
        </p:spPr>
        <p:txBody>
          <a:bodyPr/>
          <a:lstStyle/>
          <a:p>
            <a:pPr algn="ctr"/>
            <a:r>
              <a:rPr lang="es-ES" dirty="0"/>
              <a:t>¿PARTICIÓN MIXTA?</a:t>
            </a:r>
          </a:p>
        </p:txBody>
      </p:sp>
      <p:sp>
        <p:nvSpPr>
          <p:cNvPr id="3" name="2 Marcador de contenido">
            <a:extLst>
              <a:ext uri="{FF2B5EF4-FFF2-40B4-BE49-F238E27FC236}">
                <a16:creationId xmlns:a16="http://schemas.microsoft.com/office/drawing/2014/main" id="{4C788B9B-A345-0126-A0B7-C8055BEA1150}"/>
              </a:ext>
            </a:extLst>
          </p:cNvPr>
          <p:cNvSpPr>
            <a:spLocks noGrp="1"/>
          </p:cNvSpPr>
          <p:nvPr>
            <p:ph idx="1"/>
          </p:nvPr>
        </p:nvSpPr>
        <p:spPr>
          <a:xfrm>
            <a:off x="514351" y="1268760"/>
            <a:ext cx="7797662" cy="4320480"/>
          </a:xfrm>
        </p:spPr>
        <p:txBody>
          <a:bodyPr>
            <a:normAutofit fontScale="92500" lnSpcReduction="20000"/>
          </a:bodyPr>
          <a:lstStyle/>
          <a:p>
            <a:pPr marL="0" indent="0" algn="just">
              <a:buNone/>
            </a:pPr>
            <a:r>
              <a:rPr lang="es-ES" sz="1900" b="1" cap="none" dirty="0">
                <a:latin typeface="Arial" panose="020B0604020202020204" pitchFamily="34" charset="0"/>
                <a:cs typeface="Arial" panose="020B0604020202020204" pitchFamily="34" charset="0"/>
              </a:rPr>
              <a:t>¿Se puede realizar una partición en forma privada y luego llevarse al proceso sucesorio para que el juez la apruebe mediante resolución judicial? ¿Si no contraría el orden jurídico, la buena fe, la moral y las buenas costumbres… cuál norma lo impediría?</a:t>
            </a:r>
          </a:p>
          <a:p>
            <a:pPr marL="0" indent="0" algn="just">
              <a:buNone/>
            </a:pPr>
            <a:r>
              <a:rPr lang="es-ES" sz="1900" cap="none" dirty="0">
                <a:latin typeface="Arial" panose="020B0604020202020204" pitchFamily="34" charset="0"/>
                <a:cs typeface="Arial" panose="020B0604020202020204" pitchFamily="34" charset="0"/>
              </a:rPr>
              <a:t>En el Código de </a:t>
            </a:r>
            <a:r>
              <a:rPr lang="es-ES" sz="1900" cap="none" dirty="0" err="1">
                <a:latin typeface="Arial" panose="020B0604020202020204" pitchFamily="34" charset="0"/>
                <a:cs typeface="Arial" panose="020B0604020202020204" pitchFamily="34" charset="0"/>
              </a:rPr>
              <a:t>Velez</a:t>
            </a:r>
            <a:r>
              <a:rPr lang="es-ES" sz="1900" cap="none" dirty="0">
                <a:latin typeface="Arial" panose="020B0604020202020204" pitchFamily="34" charset="0"/>
                <a:cs typeface="Arial" panose="020B0604020202020204" pitchFamily="34" charset="0"/>
              </a:rPr>
              <a:t>: </a:t>
            </a:r>
          </a:p>
          <a:p>
            <a:pPr marL="0" indent="0" algn="just">
              <a:buNone/>
            </a:pPr>
            <a:r>
              <a:rPr lang="es-ES" sz="1900" cap="none" dirty="0">
                <a:latin typeface="Arial" panose="020B0604020202020204" pitchFamily="34" charset="0"/>
                <a:cs typeface="Arial" panose="020B0604020202020204" pitchFamily="34" charset="0"/>
              </a:rPr>
              <a:t>Art. 1184 inc. 2: Deben ser hechos en escritura pública, con excepción de los que fuesen celebrados en subasta pública … 2° Las particiones extrajudiciales de herencias, salvo que mediare convenio por instrumento privado presentado al juez de la sucesión;</a:t>
            </a:r>
          </a:p>
          <a:p>
            <a:pPr marL="0" indent="0" algn="just">
              <a:buNone/>
            </a:pPr>
            <a:r>
              <a:rPr lang="es-ES" sz="1900" cap="none" dirty="0">
                <a:latin typeface="Arial" panose="020B0604020202020204" pitchFamily="34" charset="0"/>
                <a:cs typeface="Arial" panose="020B0604020202020204" pitchFamily="34" charset="0"/>
              </a:rPr>
              <a:t>Art. 3.515. Los ascendientes que nombren tutores a sus descendientes menores, pueden autorizarlos para que hagan los inventarios, tasaciones y particiones de sus bienes extrajudicialmente, presentándolas después a los jueces para su aprobación.</a:t>
            </a:r>
          </a:p>
          <a:p>
            <a:pPr marL="0" indent="0" algn="just">
              <a:buNone/>
            </a:pPr>
            <a:endParaRPr lang="es-ES" cap="none" dirty="0"/>
          </a:p>
        </p:txBody>
      </p:sp>
    </p:spTree>
    <p:extLst>
      <p:ext uri="{BB962C8B-B14F-4D97-AF65-F5344CB8AC3E}">
        <p14:creationId xmlns:p14="http://schemas.microsoft.com/office/powerpoint/2010/main" val="41043286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685801"/>
            <a:ext cx="7797662" cy="1015007"/>
          </a:xfrm>
        </p:spPr>
        <p:txBody>
          <a:bodyPr/>
          <a:lstStyle/>
          <a:p>
            <a:pPr algn="ctr"/>
            <a:r>
              <a:rPr lang="es-ES" dirty="0"/>
              <a:t>PARTICIÓN PROVISIONAL</a:t>
            </a:r>
          </a:p>
        </p:txBody>
      </p:sp>
      <p:sp>
        <p:nvSpPr>
          <p:cNvPr id="3" name="2 Marcador de contenido"/>
          <p:cNvSpPr>
            <a:spLocks noGrp="1"/>
          </p:cNvSpPr>
          <p:nvPr>
            <p:ph idx="1"/>
          </p:nvPr>
        </p:nvSpPr>
        <p:spPr>
          <a:xfrm>
            <a:off x="514351" y="1844824"/>
            <a:ext cx="7797662" cy="3529761"/>
          </a:xfrm>
        </p:spPr>
        <p:txBody>
          <a:bodyPr>
            <a:noAutofit/>
          </a:bodyPr>
          <a:lstStyle/>
          <a:p>
            <a:pPr marL="0" indent="0" algn="just">
              <a:buNone/>
            </a:pPr>
            <a:r>
              <a:rPr lang="es-ES" sz="2800" cap="none" dirty="0">
                <a:latin typeface="Arial" panose="020B0604020202020204" pitchFamily="34" charset="0"/>
                <a:cs typeface="Arial" panose="020B0604020202020204" pitchFamily="34" charset="0"/>
              </a:rPr>
              <a:t>Cuando los copartícipes sólo han hecho una división del uso y goce de los bienes de la herencia, dejando indivisa la propiedad.</a:t>
            </a:r>
          </a:p>
          <a:p>
            <a:pPr marL="0" indent="0" algn="just">
              <a:buNone/>
            </a:pPr>
            <a:r>
              <a:rPr lang="es-ES" sz="2800" cap="none" dirty="0">
                <a:latin typeface="Arial" panose="020B0604020202020204" pitchFamily="34" charset="0"/>
                <a:cs typeface="Arial" panose="020B0604020202020204" pitchFamily="34" charset="0"/>
              </a:rPr>
              <a:t>Esta partición no obsta  al derecho de pedir la partición definitiva</a:t>
            </a:r>
          </a:p>
        </p:txBody>
      </p:sp>
    </p:spTree>
    <p:extLst>
      <p:ext uri="{BB962C8B-B14F-4D97-AF65-F5344CB8AC3E}">
        <p14:creationId xmlns:p14="http://schemas.microsoft.com/office/powerpoint/2010/main" val="36914641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75770-B5CE-A131-8DF9-1AE60188EF6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BAF4609-C1D4-774A-BC7B-7F5F043500DF}"/>
              </a:ext>
            </a:extLst>
          </p:cNvPr>
          <p:cNvSpPr>
            <a:spLocks noGrp="1"/>
          </p:cNvSpPr>
          <p:nvPr>
            <p:ph type="title"/>
          </p:nvPr>
        </p:nvSpPr>
        <p:spPr>
          <a:xfrm>
            <a:off x="514351" y="188641"/>
            <a:ext cx="7797662" cy="1080120"/>
          </a:xfrm>
        </p:spPr>
        <p:txBody>
          <a:bodyPr/>
          <a:lstStyle/>
          <a:p>
            <a:pPr algn="ctr"/>
            <a:r>
              <a:rPr lang="es-ES" dirty="0"/>
              <a:t>PARTICIÓN parcial</a:t>
            </a:r>
          </a:p>
        </p:txBody>
      </p:sp>
      <p:sp>
        <p:nvSpPr>
          <p:cNvPr id="3" name="2 Marcador de contenido">
            <a:extLst>
              <a:ext uri="{FF2B5EF4-FFF2-40B4-BE49-F238E27FC236}">
                <a16:creationId xmlns:a16="http://schemas.microsoft.com/office/drawing/2014/main" id="{B36A2B30-B303-CC99-F63E-6B5C2F26C2B8}"/>
              </a:ext>
            </a:extLst>
          </p:cNvPr>
          <p:cNvSpPr>
            <a:spLocks noGrp="1"/>
          </p:cNvSpPr>
          <p:nvPr>
            <p:ph idx="1"/>
          </p:nvPr>
        </p:nvSpPr>
        <p:spPr>
          <a:xfrm>
            <a:off x="514351" y="1268762"/>
            <a:ext cx="7797662" cy="4103276"/>
          </a:xfrm>
        </p:spPr>
        <p:txBody>
          <a:bodyPr>
            <a:normAutofit/>
          </a:bodyPr>
          <a:lstStyle/>
          <a:p>
            <a:pPr marL="0" indent="0" algn="just">
              <a:buNone/>
            </a:pPr>
            <a:r>
              <a:rPr lang="es-ES" sz="2800" b="0" i="0" cap="none" dirty="0">
                <a:solidFill>
                  <a:srgbClr val="000000"/>
                </a:solidFill>
                <a:effectLst/>
                <a:latin typeface="Arial" panose="020B0604020202020204" pitchFamily="34" charset="0"/>
                <a:cs typeface="Arial" panose="020B0604020202020204" pitchFamily="34" charset="0"/>
              </a:rPr>
              <a:t>Artículo 2367.- Partición parcial. Si una parte de los bienes no es susceptible de división inmediata, se puede pedir la partición de los que son actualmente partibles.</a:t>
            </a:r>
            <a:endParaRPr lang="es-ES"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1320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404665"/>
            <a:ext cx="7797662" cy="1152128"/>
          </a:xfrm>
        </p:spPr>
        <p:txBody>
          <a:bodyPr/>
          <a:lstStyle/>
          <a:p>
            <a:pPr algn="ctr"/>
            <a:r>
              <a:rPr lang="es-ES" dirty="0"/>
              <a:t>LICITACIÓN (2372)</a:t>
            </a:r>
          </a:p>
        </p:txBody>
      </p:sp>
      <p:sp>
        <p:nvSpPr>
          <p:cNvPr id="3" name="2 Marcador de contenido"/>
          <p:cNvSpPr>
            <a:spLocks noGrp="1"/>
          </p:cNvSpPr>
          <p:nvPr>
            <p:ph idx="1"/>
          </p:nvPr>
        </p:nvSpPr>
        <p:spPr>
          <a:xfrm>
            <a:off x="514351" y="1556794"/>
            <a:ext cx="7797662" cy="3817792"/>
          </a:xfrm>
        </p:spPr>
        <p:txBody>
          <a:bodyPr>
            <a:normAutofit/>
          </a:bodyPr>
          <a:lstStyle/>
          <a:p>
            <a:pPr marL="0" indent="0" algn="just">
              <a:lnSpc>
                <a:spcPct val="150000"/>
              </a:lnSpc>
              <a:buNone/>
            </a:pPr>
            <a:r>
              <a:rPr lang="es-ES" cap="none" dirty="0">
                <a:latin typeface="Arial" panose="020B0604020202020204" pitchFamily="34" charset="0"/>
                <a:cs typeface="Arial" panose="020B0604020202020204" pitchFamily="34" charset="0"/>
              </a:rPr>
              <a:t>Se vuelve a incorporar el instituto de la licitación que fuera derogado por la reforma de 1968, disponiéndose que cualquiera de los coherederos puede solicitar la adjudicación de alguno de los bienes de la herencia, dentro de su hijuela, por un valor superior al del avalúo, si los demás copartícipes no superan su oferta.</a:t>
            </a:r>
          </a:p>
          <a:p>
            <a:pPr marL="0" indent="0" algn="just">
              <a:lnSpc>
                <a:spcPct val="150000"/>
              </a:lnSpc>
              <a:buNone/>
            </a:pPr>
            <a:r>
              <a:rPr lang="es-ES" cap="none" dirty="0">
                <a:latin typeface="Arial" panose="020B0604020202020204" pitchFamily="34" charset="0"/>
                <a:cs typeface="Arial" panose="020B0604020202020204" pitchFamily="34" charset="0"/>
              </a:rPr>
              <a:t>Tal solicitud no puede efectuarse más allá de los 30 días de aprobada la tasación </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lechas apuntando hacia la luz">
            <a:extLst>
              <a:ext uri="{FF2B5EF4-FFF2-40B4-BE49-F238E27FC236}">
                <a16:creationId xmlns:a16="http://schemas.microsoft.com/office/drawing/2014/main" id="{3D31169E-B261-5637-6363-A37EDFAFEEDF}"/>
              </a:ext>
            </a:extLst>
          </p:cNvPr>
          <p:cNvPicPr>
            <a:picLocks noChangeAspect="1"/>
          </p:cNvPicPr>
          <p:nvPr/>
        </p:nvPicPr>
        <p:blipFill rotWithShape="1">
          <a:blip r:embed="rId2"/>
          <a:srcRect l="1221" r="40948" b="-2"/>
          <a:stretch/>
        </p:blipFill>
        <p:spPr>
          <a:xfrm>
            <a:off x="6876256" y="-1"/>
            <a:ext cx="226774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1 Título"/>
          <p:cNvSpPr>
            <a:spLocks noGrp="1"/>
          </p:cNvSpPr>
          <p:nvPr>
            <p:ph type="title"/>
          </p:nvPr>
        </p:nvSpPr>
        <p:spPr>
          <a:xfrm>
            <a:off x="251520" y="0"/>
            <a:ext cx="5904655" cy="1268760"/>
          </a:xfrm>
        </p:spPr>
        <p:txBody>
          <a:bodyPr>
            <a:normAutofit/>
          </a:bodyPr>
          <a:lstStyle/>
          <a:p>
            <a:pPr algn="ctr"/>
            <a:r>
              <a:rPr lang="es-ES" cap="all" dirty="0"/>
              <a:t>Derecho sucesorio</a:t>
            </a:r>
          </a:p>
        </p:txBody>
      </p:sp>
      <p:sp>
        <p:nvSpPr>
          <p:cNvPr id="3" name="2 Marcador de contenido"/>
          <p:cNvSpPr>
            <a:spLocks noGrp="1"/>
          </p:cNvSpPr>
          <p:nvPr>
            <p:ph idx="1"/>
          </p:nvPr>
        </p:nvSpPr>
        <p:spPr>
          <a:xfrm>
            <a:off x="-1" y="1124745"/>
            <a:ext cx="7452321" cy="4464496"/>
          </a:xfrm>
        </p:spPr>
        <p:txBody>
          <a:bodyPr>
            <a:normAutofit/>
          </a:bodyPr>
          <a:lstStyle/>
          <a:p>
            <a:pPr marL="0" indent="0" algn="ctr">
              <a:buNone/>
            </a:pPr>
            <a:r>
              <a:rPr lang="es-ES" sz="2800" b="1" dirty="0">
                <a:latin typeface="Arial" panose="020B0604020202020204" pitchFamily="34" charset="0"/>
                <a:cs typeface="Arial" panose="020B0604020202020204" pitchFamily="34" charset="0"/>
              </a:rPr>
              <a:t>Tema a desarrollar: </a:t>
            </a:r>
          </a:p>
          <a:p>
            <a:pPr marL="0" indent="0" algn="ctr">
              <a:buNone/>
            </a:pPr>
            <a:endParaRPr lang="es-ES" sz="2800" b="1" dirty="0">
              <a:latin typeface="Arial" panose="020B0604020202020204" pitchFamily="34" charset="0"/>
              <a:cs typeface="Arial" panose="020B0604020202020204" pitchFamily="34" charset="0"/>
            </a:endParaRPr>
          </a:p>
          <a:p>
            <a:pPr marL="0" indent="0" algn="ctr">
              <a:buNone/>
            </a:pPr>
            <a:r>
              <a:rPr lang="es-ES" sz="2800" b="1" dirty="0">
                <a:latin typeface="Arial" panose="020B0604020202020204" pitchFamily="34" charset="0"/>
                <a:cs typeface="Arial" panose="020B0604020202020204" pitchFamily="34" charset="0"/>
              </a:rPr>
              <a:t>*</a:t>
            </a:r>
            <a:r>
              <a:rPr lang="es-ES" sz="2800" b="1" dirty="0" err="1">
                <a:latin typeface="Arial" panose="020B0604020202020204" pitchFamily="34" charset="0"/>
                <a:cs typeface="Arial" panose="020B0604020202020204" pitchFamily="34" charset="0"/>
              </a:rPr>
              <a:t>PArtición</a:t>
            </a:r>
            <a:r>
              <a:rPr lang="es-ES" sz="2800" b="1" dirty="0">
                <a:latin typeface="Arial" panose="020B0604020202020204" pitchFamily="34" charset="0"/>
                <a:cs typeface="Arial" panose="020B0604020202020204" pitchFamily="34" charset="0"/>
              </a:rPr>
              <a:t> DE </a:t>
            </a:r>
            <a:r>
              <a:rPr lang="es-ES" sz="2800" b="1" dirty="0" err="1">
                <a:latin typeface="Arial" panose="020B0604020202020204" pitchFamily="34" charset="0"/>
                <a:cs typeface="Arial" panose="020B0604020202020204" pitchFamily="34" charset="0"/>
              </a:rPr>
              <a:t>hereNCIA</a:t>
            </a:r>
            <a:endParaRPr lang="es-ES" sz="2800" b="1" dirty="0">
              <a:latin typeface="Arial" panose="020B0604020202020204" pitchFamily="34" charset="0"/>
              <a:cs typeface="Arial" panose="020B0604020202020204" pitchFamily="34" charset="0"/>
            </a:endParaRPr>
          </a:p>
          <a:p>
            <a:pPr marL="0" indent="0" algn="ctr">
              <a:buNone/>
            </a:pPr>
            <a:r>
              <a:rPr lang="es-ES" sz="2800" b="1" dirty="0">
                <a:latin typeface="Arial" panose="020B0604020202020204" pitchFamily="34" charset="0"/>
                <a:cs typeface="Arial" panose="020B0604020202020204" pitchFamily="34" charset="0"/>
              </a:rPr>
              <a:t>* MODALIDADES DE LA PARTICIÓN (PRIVADA – JUDICIAL – MIXTA?)</a:t>
            </a:r>
          </a:p>
          <a:p>
            <a:pPr marL="0" indent="0" algn="ctr">
              <a:buNone/>
            </a:pPr>
            <a:r>
              <a:rPr lang="es-ES" sz="2800" b="1" dirty="0">
                <a:latin typeface="Arial" panose="020B0604020202020204" pitchFamily="34" charset="0"/>
                <a:cs typeface="Arial" panose="020B0604020202020204" pitchFamily="34" charset="0"/>
              </a:rPr>
              <a:t>* PRÁCTICA DE PARTICIÓN HEREDITARIA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332656"/>
            <a:ext cx="7797662" cy="1008113"/>
          </a:xfrm>
        </p:spPr>
        <p:txBody>
          <a:bodyPr/>
          <a:lstStyle/>
          <a:p>
            <a:pPr algn="ctr"/>
            <a:r>
              <a:rPr lang="es-ES" dirty="0"/>
              <a:t>LICITACIÓN</a:t>
            </a:r>
          </a:p>
        </p:txBody>
      </p:sp>
      <p:sp>
        <p:nvSpPr>
          <p:cNvPr id="3" name="2 Marcador de contenido"/>
          <p:cNvSpPr>
            <a:spLocks noGrp="1"/>
          </p:cNvSpPr>
          <p:nvPr>
            <p:ph idx="1"/>
          </p:nvPr>
        </p:nvSpPr>
        <p:spPr>
          <a:xfrm>
            <a:off x="514351" y="1484784"/>
            <a:ext cx="7797662" cy="3889801"/>
          </a:xfrm>
        </p:spPr>
        <p:txBody>
          <a:bodyPr>
            <a:noAutofit/>
          </a:bodyPr>
          <a:lstStyle/>
          <a:p>
            <a:pPr marL="0" indent="0" algn="just">
              <a:buNone/>
            </a:pPr>
            <a:r>
              <a:rPr lang="es-ES" sz="1600" cap="none" dirty="0">
                <a:latin typeface="Arial" panose="020B0604020202020204" pitchFamily="34" charset="0"/>
                <a:cs typeface="Arial" panose="020B0604020202020204" pitchFamily="34" charset="0"/>
              </a:rPr>
              <a:t>Artículo 2372.- Licitación. Cualquiera de los copartícipes puede pedir la licitación de alguno de los bienes de la herencia para que se le adjudique dentro de su hijuela por un valor superior al del avalúo, si los demás copartícipes no superan su oferta.</a:t>
            </a:r>
          </a:p>
          <a:p>
            <a:pPr marL="0" indent="0" algn="just">
              <a:buNone/>
            </a:pPr>
            <a:r>
              <a:rPr lang="es-ES" sz="1600" cap="none" dirty="0">
                <a:latin typeface="Arial" panose="020B0604020202020204" pitchFamily="34" charset="0"/>
                <a:cs typeface="Arial" panose="020B0604020202020204" pitchFamily="34" charset="0"/>
              </a:rPr>
              <a:t>Efectuada la licitación entre los herederos, el bien licitado debe ser imputado a la hijuela del adquirente, por el valor obtenido en la licitación, quedando de ese modo modificado el avalúo de ese bien.</a:t>
            </a:r>
          </a:p>
          <a:p>
            <a:pPr marL="0" indent="0" algn="just">
              <a:buNone/>
            </a:pPr>
            <a:r>
              <a:rPr lang="es-ES" sz="1600" cap="none" dirty="0">
                <a:latin typeface="Arial" panose="020B0604020202020204" pitchFamily="34" charset="0"/>
                <a:cs typeface="Arial" panose="020B0604020202020204" pitchFamily="34" charset="0"/>
              </a:rPr>
              <a:t>La oferta puede hacerse por dos o más copartícipes, caso en el cual el bien se adjudica en copropiedad a los licitantes, y se imputa proporcionalmente en la hijuela de cada uno de ellos.</a:t>
            </a:r>
          </a:p>
          <a:p>
            <a:pPr algn="just">
              <a:buNone/>
            </a:pPr>
            <a:r>
              <a:rPr lang="es-ES" sz="1600" cap="none" dirty="0">
                <a:latin typeface="Arial" panose="020B0604020202020204" pitchFamily="34" charset="0"/>
                <a:cs typeface="Arial" panose="020B0604020202020204" pitchFamily="34" charset="0"/>
              </a:rPr>
              <a:t>No puede pedirse la licitación después de pasados treinta días de la aprobación de la tasación.</a:t>
            </a:r>
          </a:p>
        </p:txBody>
      </p:sp>
    </p:spTree>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685802"/>
            <a:ext cx="7797662" cy="797614"/>
          </a:xfrm>
        </p:spPr>
        <p:txBody>
          <a:bodyPr/>
          <a:lstStyle/>
          <a:p>
            <a:pPr algn="ctr"/>
            <a:r>
              <a:rPr lang="es-ES" dirty="0"/>
              <a:t>PARTIDOR (2373)</a:t>
            </a:r>
          </a:p>
        </p:txBody>
      </p:sp>
      <p:sp>
        <p:nvSpPr>
          <p:cNvPr id="3" name="2 Marcador de contenido"/>
          <p:cNvSpPr>
            <a:spLocks noGrp="1"/>
          </p:cNvSpPr>
          <p:nvPr>
            <p:ph idx="1"/>
          </p:nvPr>
        </p:nvSpPr>
        <p:spPr>
          <a:xfrm>
            <a:off x="514351" y="1700808"/>
            <a:ext cx="7797662" cy="3673777"/>
          </a:xfrm>
        </p:spPr>
        <p:txBody>
          <a:bodyPr/>
          <a:lstStyle/>
          <a:p>
            <a:pPr marL="0" indent="0">
              <a:buNone/>
            </a:pPr>
            <a:r>
              <a:rPr lang="es-ES" sz="2800" cap="none" dirty="0">
                <a:latin typeface="Arial" panose="020B0604020202020204" pitchFamily="34" charset="0"/>
                <a:cs typeface="Arial" panose="020B0604020202020204" pitchFamily="34" charset="0"/>
              </a:rPr>
              <a:t>La partición judicial se hace por un partidor o por varios que actúan conjuntamente.</a:t>
            </a:r>
          </a:p>
          <a:p>
            <a:pPr>
              <a:buNone/>
            </a:pPr>
            <a:endParaRPr lang="es-ES" sz="2800" cap="none" dirty="0">
              <a:latin typeface="Arial" panose="020B0604020202020204" pitchFamily="34" charset="0"/>
              <a:cs typeface="Arial" panose="020B0604020202020204" pitchFamily="34" charset="0"/>
            </a:endParaRPr>
          </a:p>
          <a:p>
            <a:pPr marL="0" indent="0">
              <a:buNone/>
            </a:pPr>
            <a:r>
              <a:rPr lang="es-ES" sz="2800" cap="none" dirty="0">
                <a:latin typeface="Arial" panose="020B0604020202020204" pitchFamily="34" charset="0"/>
                <a:cs typeface="Arial" panose="020B0604020202020204" pitchFamily="34" charset="0"/>
              </a:rPr>
              <a:t>Si no hay unanimidad para designar al perito, el nombramiento debe ser hecho por el juez</a:t>
            </a:r>
          </a:p>
          <a:p>
            <a:pPr>
              <a:buNone/>
            </a:pPr>
            <a:endParaRPr lang="es-ES" dirty="0"/>
          </a:p>
          <a:p>
            <a:pPr>
              <a:buNone/>
            </a:pPr>
            <a:endParaRPr lang="es-ES"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685801"/>
            <a:ext cx="7797662" cy="726975"/>
          </a:xfrm>
        </p:spPr>
        <p:txBody>
          <a:bodyPr/>
          <a:lstStyle/>
          <a:p>
            <a:pPr algn="ctr"/>
            <a:r>
              <a:rPr lang="es-ES" dirty="0"/>
              <a:t>PARTIDOR</a:t>
            </a:r>
          </a:p>
        </p:txBody>
      </p:sp>
      <p:sp>
        <p:nvSpPr>
          <p:cNvPr id="3" name="2 Marcador de contenido"/>
          <p:cNvSpPr>
            <a:spLocks noGrp="1"/>
          </p:cNvSpPr>
          <p:nvPr>
            <p:ph idx="1"/>
          </p:nvPr>
        </p:nvSpPr>
        <p:spPr>
          <a:xfrm>
            <a:off x="514351" y="1412776"/>
            <a:ext cx="7797662" cy="3961809"/>
          </a:xfrm>
        </p:spPr>
        <p:txBody>
          <a:bodyPr>
            <a:normAutofit/>
          </a:bodyPr>
          <a:lstStyle/>
          <a:p>
            <a:pPr marL="0" indent="0" algn="just">
              <a:buNone/>
            </a:pPr>
            <a:r>
              <a:rPr lang="es-ES" sz="2800" cap="none" dirty="0">
                <a:latin typeface="Arial" panose="020B0604020202020204" pitchFamily="34" charset="0"/>
                <a:cs typeface="Arial" panose="020B0604020202020204" pitchFamily="34" charset="0"/>
              </a:rPr>
              <a:t>Artículo 2373.- Partidor. La partición judicial se hace por un partidor o por varios que actúan conjuntamente.</a:t>
            </a:r>
          </a:p>
          <a:p>
            <a:pPr marL="0" indent="0" algn="just">
              <a:buNone/>
            </a:pPr>
            <a:r>
              <a:rPr lang="es-ES" sz="2800" cap="none" dirty="0">
                <a:latin typeface="Arial" panose="020B0604020202020204" pitchFamily="34" charset="0"/>
                <a:cs typeface="Arial" panose="020B0604020202020204" pitchFamily="34" charset="0"/>
              </a:rPr>
              <a:t>A falta de acuerdo unánime de los copartícipes para su designación, el nombramiento debe ser hecho por el juez.</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476672"/>
            <a:ext cx="7358114" cy="1006743"/>
          </a:xfrm>
        </p:spPr>
        <p:txBody>
          <a:bodyPr/>
          <a:lstStyle/>
          <a:p>
            <a:pPr algn="ctr"/>
            <a:r>
              <a:rPr lang="es-ES" cap="all" dirty="0"/>
              <a:t>PARTICIÓN EN </a:t>
            </a:r>
            <a:r>
              <a:rPr lang="es-ES" cap="all" dirty="0" err="1"/>
              <a:t>ESPECIe</a:t>
            </a:r>
            <a:endParaRPr lang="es-ES" cap="all" dirty="0"/>
          </a:p>
        </p:txBody>
      </p:sp>
      <p:sp>
        <p:nvSpPr>
          <p:cNvPr id="3" name="2 Marcador de contenido"/>
          <p:cNvSpPr>
            <a:spLocks noGrp="1"/>
          </p:cNvSpPr>
          <p:nvPr>
            <p:ph idx="1"/>
          </p:nvPr>
        </p:nvSpPr>
        <p:spPr>
          <a:xfrm>
            <a:off x="514351" y="1628800"/>
            <a:ext cx="7797662" cy="3745785"/>
          </a:xfrm>
        </p:spPr>
        <p:txBody>
          <a:bodyPr>
            <a:normAutofit/>
          </a:bodyPr>
          <a:lstStyle/>
          <a:p>
            <a:pPr marL="0" indent="0" algn="just">
              <a:lnSpc>
                <a:spcPct val="150000"/>
              </a:lnSpc>
              <a:buNone/>
            </a:pPr>
            <a:r>
              <a:rPr lang="es-ES" sz="2400" cap="none" dirty="0">
                <a:latin typeface="Arial" panose="020B0604020202020204" pitchFamily="34" charset="0"/>
                <a:cs typeface="Arial" panose="020B0604020202020204" pitchFamily="34" charset="0"/>
              </a:rPr>
              <a:t>Si es posible dividir y adjudicar los bienes en especie, ninguno de los copartícipes puede exigir su venta.</a:t>
            </a:r>
          </a:p>
          <a:p>
            <a:pPr marL="0" indent="0" algn="just">
              <a:lnSpc>
                <a:spcPct val="150000"/>
              </a:lnSpc>
              <a:buNone/>
            </a:pPr>
            <a:r>
              <a:rPr lang="es-ES" sz="2400" cap="none" dirty="0">
                <a:latin typeface="Arial" panose="020B0604020202020204" pitchFamily="34" charset="0"/>
                <a:cs typeface="Arial" panose="020B0604020202020204" pitchFamily="34" charset="0"/>
              </a:rPr>
              <a:t>Caso contrario, se debe proceder a la venta de los bienes y a la distribución del producto que se obtiene. </a:t>
            </a:r>
          </a:p>
          <a:p>
            <a:pPr marL="0" indent="0" algn="just">
              <a:lnSpc>
                <a:spcPct val="150000"/>
              </a:lnSpc>
              <a:buNone/>
            </a:pPr>
            <a:r>
              <a:rPr lang="es-ES" sz="2400" cap="none" dirty="0">
                <a:latin typeface="Arial" panose="020B0604020202020204" pitchFamily="34" charset="0"/>
                <a:cs typeface="Arial" panose="020B0604020202020204" pitchFamily="34" charset="0"/>
              </a:rPr>
              <a:t>Se puede vender parte de los bienes para posibilitar la formación de lotes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704088"/>
            <a:ext cx="8401080" cy="636680"/>
          </a:xfrm>
        </p:spPr>
        <p:txBody>
          <a:bodyPr>
            <a:normAutofit fontScale="90000"/>
          </a:bodyPr>
          <a:lstStyle/>
          <a:p>
            <a:pPr algn="ctr"/>
            <a:r>
              <a:rPr lang="es-ES" sz="4000" dirty="0"/>
              <a:t>PRINCIPIO DE PARTICIÓN EN ESPECIE</a:t>
            </a:r>
          </a:p>
        </p:txBody>
      </p:sp>
      <p:sp>
        <p:nvSpPr>
          <p:cNvPr id="3" name="2 Marcador de contenido"/>
          <p:cNvSpPr>
            <a:spLocks noGrp="1"/>
          </p:cNvSpPr>
          <p:nvPr>
            <p:ph idx="1"/>
          </p:nvPr>
        </p:nvSpPr>
        <p:spPr>
          <a:xfrm>
            <a:off x="457200" y="1481328"/>
            <a:ext cx="8229600" cy="3963896"/>
          </a:xfrm>
        </p:spPr>
        <p:txBody>
          <a:bodyPr>
            <a:normAutofit/>
          </a:bodyPr>
          <a:lstStyle/>
          <a:p>
            <a:pPr marL="0" indent="0" algn="just">
              <a:buNone/>
            </a:pPr>
            <a:r>
              <a:rPr lang="es-ES" sz="2400" cap="none" dirty="0">
                <a:latin typeface="Arial" panose="020B0604020202020204" pitchFamily="34" charset="0"/>
                <a:cs typeface="Arial" panose="020B0604020202020204" pitchFamily="34" charset="0"/>
              </a:rPr>
              <a:t>Artículo 2374.- Principio de partición en especie. Si es posible dividir y adjudicar los bienes en especie, ninguno de los copartícipes puede exigir su venta.</a:t>
            </a:r>
          </a:p>
          <a:p>
            <a:pPr marL="0" indent="0" algn="just">
              <a:buNone/>
            </a:pPr>
            <a:r>
              <a:rPr lang="es-ES" sz="2400" cap="none" dirty="0">
                <a:latin typeface="Arial" panose="020B0604020202020204" pitchFamily="34" charset="0"/>
                <a:cs typeface="Arial" panose="020B0604020202020204" pitchFamily="34" charset="0"/>
              </a:rPr>
              <a:t>En caso contrario, se debe proceder a la venta de los bienes y a la distribución del producto que se obtiene. También puede venderse parte de los bienes si es necesario para posibilitar la formación de los lotes.</a:t>
            </a:r>
          </a:p>
          <a:p>
            <a:pPr algn="just">
              <a:buNone/>
            </a:pPr>
            <a:endParaRPr lang="es-E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404664"/>
            <a:ext cx="7797662" cy="1078752"/>
          </a:xfrm>
        </p:spPr>
        <p:txBody>
          <a:bodyPr/>
          <a:lstStyle/>
          <a:p>
            <a:pPr algn="ctr"/>
            <a:r>
              <a:rPr lang="es-ES" dirty="0"/>
              <a:t>DIVISIÓN ANTIECONÓMICA</a:t>
            </a:r>
          </a:p>
        </p:txBody>
      </p:sp>
      <p:sp>
        <p:nvSpPr>
          <p:cNvPr id="3" name="2 Marcador de contenido"/>
          <p:cNvSpPr>
            <a:spLocks noGrp="1"/>
          </p:cNvSpPr>
          <p:nvPr>
            <p:ph idx="1"/>
          </p:nvPr>
        </p:nvSpPr>
        <p:spPr>
          <a:xfrm>
            <a:off x="514351" y="1483416"/>
            <a:ext cx="7797662" cy="3891169"/>
          </a:xfrm>
        </p:spPr>
        <p:txBody>
          <a:bodyPr>
            <a:noAutofit/>
          </a:bodyPr>
          <a:lstStyle/>
          <a:p>
            <a:pPr marL="0" indent="0" algn="just">
              <a:buNone/>
            </a:pPr>
            <a:r>
              <a:rPr lang="es-ES" sz="2400" cap="none" dirty="0">
                <a:latin typeface="Arial" panose="020B0604020202020204" pitchFamily="34" charset="0"/>
                <a:cs typeface="Arial" panose="020B0604020202020204" pitchFamily="34" charset="0"/>
              </a:rPr>
              <a:t>Artículo 2375.- División antieconómica. Aunque los bienes sean divisibles, no se los debe dividir si ello hace antieconómico el aprovechamiento de las partes.</a:t>
            </a:r>
          </a:p>
          <a:p>
            <a:pPr marL="0" indent="0" algn="just">
              <a:buNone/>
            </a:pPr>
            <a:r>
              <a:rPr lang="es-ES" sz="2400" cap="none" dirty="0">
                <a:latin typeface="Arial" panose="020B0604020202020204" pitchFamily="34" charset="0"/>
                <a:cs typeface="Arial" panose="020B0604020202020204" pitchFamily="34" charset="0"/>
              </a:rPr>
              <a:t>Si no son licitados, pueden ser adjudicados a uno o varios de los copartícipes que los acepten, compensándose en dinero la diferencia entre el valor de los bienes y el monto de las hijuelas.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080120"/>
          </a:xfrm>
        </p:spPr>
        <p:txBody>
          <a:bodyPr>
            <a:normAutofit/>
          </a:bodyPr>
          <a:lstStyle/>
          <a:p>
            <a:pPr algn="ctr"/>
            <a:r>
              <a:rPr lang="es-ES" sz="3200" cap="all" dirty="0"/>
              <a:t>Composición de la masa partible</a:t>
            </a:r>
          </a:p>
        </p:txBody>
      </p:sp>
      <p:sp>
        <p:nvSpPr>
          <p:cNvPr id="3" name="2 Marcador de contenido"/>
          <p:cNvSpPr>
            <a:spLocks noGrp="1"/>
          </p:cNvSpPr>
          <p:nvPr>
            <p:ph idx="1"/>
          </p:nvPr>
        </p:nvSpPr>
        <p:spPr>
          <a:xfrm>
            <a:off x="0" y="1268760"/>
            <a:ext cx="8686800" cy="4464496"/>
          </a:xfrm>
        </p:spPr>
        <p:txBody>
          <a:bodyPr>
            <a:noAutofit/>
          </a:bodyPr>
          <a:lstStyle/>
          <a:p>
            <a:pPr algn="ctr">
              <a:buNone/>
            </a:pPr>
            <a:r>
              <a:rPr lang="es-ES" sz="2400" b="1" u="sng" dirty="0">
                <a:latin typeface="Arial" panose="020B0604020202020204" pitchFamily="34" charset="0"/>
                <a:cs typeface="Arial" panose="020B0604020202020204" pitchFamily="34" charset="0"/>
              </a:rPr>
              <a:t>Calculo de la masa partible</a:t>
            </a:r>
          </a:p>
          <a:p>
            <a:pPr algn="just">
              <a:buNone/>
            </a:pPr>
            <a:r>
              <a:rPr lang="es-ES" sz="2400" b="1" cap="none" dirty="0">
                <a:latin typeface="Arial" panose="020B0604020202020204" pitchFamily="34" charset="0"/>
                <a:cs typeface="Arial" panose="020B0604020202020204" pitchFamily="34" charset="0"/>
              </a:rPr>
              <a:t>Bienes del causante existentes al momento de la partición (o los subrogado a ellos) con sus acrecimientos</a:t>
            </a:r>
          </a:p>
          <a:p>
            <a:pPr algn="just">
              <a:buNone/>
            </a:pPr>
            <a:r>
              <a:rPr lang="es-ES" sz="2400" cap="none" dirty="0">
                <a:latin typeface="Arial" panose="020B0604020202020204" pitchFamily="34" charset="0"/>
                <a:cs typeface="Arial" panose="020B0604020202020204" pitchFamily="34" charset="0"/>
              </a:rPr>
              <a:t>- (MENOS)</a:t>
            </a:r>
          </a:p>
          <a:p>
            <a:pPr algn="just">
              <a:buNone/>
            </a:pPr>
            <a:r>
              <a:rPr lang="es-ES" sz="2400" cap="none" dirty="0">
                <a:latin typeface="Arial" panose="020B0604020202020204" pitchFamily="34" charset="0"/>
                <a:cs typeface="Arial" panose="020B0604020202020204" pitchFamily="34" charset="0"/>
              </a:rPr>
              <a:t>	</a:t>
            </a:r>
            <a:r>
              <a:rPr lang="es-ES" sz="2400" b="1" cap="none" dirty="0">
                <a:latin typeface="Arial" panose="020B0604020202020204" pitchFamily="34" charset="0"/>
                <a:cs typeface="Arial" panose="020B0604020202020204" pitchFamily="34" charset="0"/>
              </a:rPr>
              <a:t>Deudas (incluye las cargas)</a:t>
            </a:r>
          </a:p>
          <a:p>
            <a:pPr algn="just">
              <a:buNone/>
            </a:pPr>
            <a:r>
              <a:rPr lang="es-ES" sz="2400" cap="none" dirty="0">
                <a:latin typeface="Arial" panose="020B0604020202020204" pitchFamily="34" charset="0"/>
                <a:cs typeface="Arial" panose="020B0604020202020204" pitchFamily="34" charset="0"/>
              </a:rPr>
              <a:t>+ (MÁS)</a:t>
            </a:r>
          </a:p>
          <a:p>
            <a:pPr algn="just">
              <a:buNone/>
            </a:pPr>
            <a:r>
              <a:rPr lang="es-ES" sz="2400" cap="none" dirty="0">
                <a:latin typeface="Arial" panose="020B0604020202020204" pitchFamily="34" charset="0"/>
                <a:cs typeface="Arial" panose="020B0604020202020204" pitchFamily="34" charset="0"/>
              </a:rPr>
              <a:t> 	</a:t>
            </a:r>
            <a:r>
              <a:rPr lang="es-ES" sz="2400" b="1" cap="none" dirty="0">
                <a:latin typeface="Arial" panose="020B0604020202020204" pitchFamily="34" charset="0"/>
                <a:cs typeface="Arial" panose="020B0604020202020204" pitchFamily="34" charset="0"/>
              </a:rPr>
              <a:t>valores colacionables y los bienes sujetos a reducción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260649"/>
            <a:ext cx="7797662" cy="792087"/>
          </a:xfrm>
        </p:spPr>
        <p:txBody>
          <a:bodyPr/>
          <a:lstStyle/>
          <a:p>
            <a:pPr algn="ctr"/>
            <a:r>
              <a:rPr lang="es-ES" cap="all" dirty="0"/>
              <a:t>Composición de la masa</a:t>
            </a:r>
          </a:p>
        </p:txBody>
      </p:sp>
      <p:sp>
        <p:nvSpPr>
          <p:cNvPr id="3" name="2 Marcador de contenido"/>
          <p:cNvSpPr>
            <a:spLocks noGrp="1"/>
          </p:cNvSpPr>
          <p:nvPr>
            <p:ph idx="1"/>
          </p:nvPr>
        </p:nvSpPr>
        <p:spPr>
          <a:xfrm>
            <a:off x="514351" y="1700809"/>
            <a:ext cx="7797662" cy="3384376"/>
          </a:xfrm>
        </p:spPr>
        <p:txBody>
          <a:bodyPr>
            <a:noAutofit/>
          </a:bodyPr>
          <a:lstStyle/>
          <a:p>
            <a:pPr algn="just">
              <a:buNone/>
            </a:pPr>
            <a:endParaRPr lang="es-ES" sz="2400" cap="none" dirty="0">
              <a:latin typeface="Arial" panose="020B0604020202020204" pitchFamily="34" charset="0"/>
              <a:cs typeface="Arial" panose="020B0604020202020204" pitchFamily="34" charset="0"/>
            </a:endParaRPr>
          </a:p>
          <a:p>
            <a:pPr marL="0" indent="0" algn="just">
              <a:buNone/>
            </a:pPr>
            <a:r>
              <a:rPr lang="es-ES" sz="2400" cap="none" dirty="0">
                <a:latin typeface="Arial" panose="020B0604020202020204" pitchFamily="34" charset="0"/>
                <a:cs typeface="Arial" panose="020B0604020202020204" pitchFamily="34" charset="0"/>
              </a:rPr>
              <a:t>Artículo 2376.- Composición de la masa. La masa partible comprende los bienes del causante que existen al tiempo de la partición o los que se han subrogado a ellos, y los acrecimientos de unos y otros. Se deducen las deudas y se agregan los valores que deben ser colacionados y los bienes sujetos a reducción.</a:t>
            </a:r>
          </a:p>
          <a:p>
            <a:pPr algn="just">
              <a:buNone/>
            </a:pPr>
            <a:br>
              <a:rPr lang="es-ES" sz="2400" cap="none" dirty="0">
                <a:latin typeface="Arial" panose="020B0604020202020204" pitchFamily="34" charset="0"/>
                <a:cs typeface="Arial" panose="020B0604020202020204" pitchFamily="34" charset="0"/>
              </a:rPr>
            </a:br>
            <a:endParaRPr lang="es-ES" sz="2400" cap="none"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332656"/>
            <a:ext cx="7797662" cy="1008113"/>
          </a:xfrm>
        </p:spPr>
        <p:txBody>
          <a:bodyPr>
            <a:normAutofit/>
          </a:bodyPr>
          <a:lstStyle/>
          <a:p>
            <a:pPr algn="ctr"/>
            <a:r>
              <a:rPr lang="es-ES" dirty="0"/>
              <a:t>FORMACIÓN DE LOTES</a:t>
            </a:r>
          </a:p>
        </p:txBody>
      </p:sp>
      <p:sp>
        <p:nvSpPr>
          <p:cNvPr id="3" name="2 Marcador de contenido"/>
          <p:cNvSpPr>
            <a:spLocks noGrp="1"/>
          </p:cNvSpPr>
          <p:nvPr>
            <p:ph idx="1"/>
          </p:nvPr>
        </p:nvSpPr>
        <p:spPr>
          <a:xfrm>
            <a:off x="514351" y="1340770"/>
            <a:ext cx="7797662" cy="4033816"/>
          </a:xfrm>
        </p:spPr>
        <p:txBody>
          <a:bodyPr>
            <a:normAutofit/>
          </a:bodyPr>
          <a:lstStyle/>
          <a:p>
            <a:pPr>
              <a:buNone/>
            </a:pPr>
            <a:r>
              <a:rPr lang="es-ES" cap="none" dirty="0">
                <a:latin typeface="Arial" panose="020B0604020202020204" pitchFamily="34" charset="0"/>
                <a:cs typeface="Arial" panose="020B0604020202020204" pitchFamily="34" charset="0"/>
              </a:rPr>
              <a:t>Cuestiones a tener en cuenta:</a:t>
            </a:r>
          </a:p>
          <a:p>
            <a:pPr marL="0" indent="0" algn="just">
              <a:buNone/>
            </a:pPr>
            <a:r>
              <a:rPr lang="es-ES" cap="none" dirty="0">
                <a:latin typeface="Arial" panose="020B0604020202020204" pitchFamily="34" charset="0"/>
                <a:cs typeface="Arial" panose="020B0604020202020204" pitchFamily="34" charset="0"/>
              </a:rPr>
              <a:t>1) Se debe evitar el fraccionamiento de lotes y la división de las empresas.</a:t>
            </a:r>
          </a:p>
          <a:p>
            <a:pPr marL="0" indent="0" algn="just">
              <a:buNone/>
            </a:pPr>
            <a:r>
              <a:rPr lang="es-ES" cap="none" dirty="0">
                <a:latin typeface="Arial" panose="020B0604020202020204" pitchFamily="34" charset="0"/>
                <a:cs typeface="Arial" panose="020B0604020202020204" pitchFamily="34" charset="0"/>
              </a:rPr>
              <a:t>2) Si no se pueden formar lotes de igual valor: las diferencias entre el valor del lote y el monto de la hijuela se debe cubrir con dinero.</a:t>
            </a:r>
          </a:p>
          <a:p>
            <a:pPr marL="0" indent="0" algn="just">
              <a:buNone/>
            </a:pPr>
            <a:r>
              <a:rPr lang="es-ES" cap="none" dirty="0">
                <a:latin typeface="Arial" panose="020B0604020202020204" pitchFamily="34" charset="0"/>
                <a:cs typeface="Arial" panose="020B0604020202020204" pitchFamily="34" charset="0"/>
              </a:rPr>
              <a:t>3) Salvo acuerdo en contrario, habiendo plazo pendiente de pago, y por circunstancias económicas el valor de los bienes aumentan o disminuyen apreciablemente, las sumas debidas aumentan o disminuyen en igual proporción.</a:t>
            </a:r>
          </a:p>
          <a:p>
            <a:pPr marL="514350" indent="-514350">
              <a:buAutoNum type="arabicParenR"/>
            </a:pPr>
            <a:endParaRPr lang="es-E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260649"/>
            <a:ext cx="7797662" cy="1080120"/>
          </a:xfrm>
        </p:spPr>
        <p:txBody>
          <a:bodyPr>
            <a:normAutofit/>
          </a:bodyPr>
          <a:lstStyle/>
          <a:p>
            <a:pPr algn="ctr"/>
            <a:r>
              <a:rPr lang="es-ES" dirty="0"/>
              <a:t>FORMACIÓN DE LOTES</a:t>
            </a:r>
          </a:p>
        </p:txBody>
      </p:sp>
      <p:sp>
        <p:nvSpPr>
          <p:cNvPr id="3" name="2 Marcador de contenido"/>
          <p:cNvSpPr>
            <a:spLocks noGrp="1"/>
          </p:cNvSpPr>
          <p:nvPr>
            <p:ph idx="1"/>
          </p:nvPr>
        </p:nvSpPr>
        <p:spPr>
          <a:xfrm>
            <a:off x="514351" y="1628800"/>
            <a:ext cx="7797662" cy="3745786"/>
          </a:xfrm>
        </p:spPr>
        <p:txBody>
          <a:bodyPr/>
          <a:lstStyle/>
          <a:p>
            <a:pPr marL="0" indent="0">
              <a:buNone/>
            </a:pPr>
            <a:r>
              <a:rPr lang="es-ES" cap="none" dirty="0">
                <a:latin typeface="Arial" panose="020B0604020202020204" pitchFamily="34" charset="0"/>
                <a:cs typeface="Arial" panose="020B0604020202020204" pitchFamily="34" charset="0"/>
              </a:rPr>
              <a:t>4) Si hay cosas gravadas con derechos reales de garantía, el adjudicatario carga con la deuda y se imputa a la hijuela la diferencia entre el valor de la cosa y el importe de la deuda.</a:t>
            </a:r>
          </a:p>
          <a:p>
            <a:pPr marL="0" indent="0">
              <a:buNone/>
            </a:pPr>
            <a:r>
              <a:rPr lang="es-ES" cap="none" dirty="0">
                <a:latin typeface="Arial" panose="020B0604020202020204" pitchFamily="34" charset="0"/>
                <a:cs typeface="Arial" panose="020B0604020202020204" pitchFamily="34" charset="0"/>
              </a:rPr>
              <a:t>5) Las sumas que deben ser colacionadas se imputan a sus derechos sobre la masa.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36712"/>
            <a:ext cx="3275856" cy="3672408"/>
          </a:xfrm>
        </p:spPr>
        <p:txBody>
          <a:bodyPr anchor="ctr">
            <a:normAutofit/>
          </a:bodyPr>
          <a:lstStyle/>
          <a:p>
            <a:pPr algn="ctr"/>
            <a:r>
              <a:rPr lang="es-ES" sz="3800" cap="all" dirty="0"/>
              <a:t>Etapas en el proceso sucesorio</a:t>
            </a:r>
          </a:p>
        </p:txBody>
      </p:sp>
      <p:graphicFrame>
        <p:nvGraphicFramePr>
          <p:cNvPr id="5" name="2 Marcador de contenido">
            <a:extLst>
              <a:ext uri="{FF2B5EF4-FFF2-40B4-BE49-F238E27FC236}">
                <a16:creationId xmlns:a16="http://schemas.microsoft.com/office/drawing/2014/main" id="{797DC210-9B6D-4C6E-A297-CC201A2CF4B0}"/>
              </a:ext>
            </a:extLst>
          </p:cNvPr>
          <p:cNvGraphicFramePr>
            <a:graphicFrameLocks noGrp="1"/>
          </p:cNvGraphicFramePr>
          <p:nvPr>
            <p:ph idx="1"/>
            <p:extLst>
              <p:ext uri="{D42A27DB-BD31-4B8C-83A1-F6EECF244321}">
                <p14:modId xmlns:p14="http://schemas.microsoft.com/office/powerpoint/2010/main" val="944442458"/>
              </p:ext>
            </p:extLst>
          </p:nvPr>
        </p:nvGraphicFramePr>
        <p:xfrm>
          <a:off x="3491880" y="260649"/>
          <a:ext cx="5040560" cy="504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86800" cy="785794"/>
          </a:xfrm>
        </p:spPr>
        <p:txBody>
          <a:bodyPr>
            <a:normAutofit/>
          </a:bodyPr>
          <a:lstStyle/>
          <a:p>
            <a:pPr algn="ctr"/>
            <a:r>
              <a:rPr lang="es-ES" cap="all" dirty="0"/>
              <a:t>Formación de los lotes</a:t>
            </a:r>
          </a:p>
        </p:txBody>
      </p:sp>
      <p:sp>
        <p:nvSpPr>
          <p:cNvPr id="3" name="2 Marcador de contenido"/>
          <p:cNvSpPr>
            <a:spLocks noGrp="1"/>
          </p:cNvSpPr>
          <p:nvPr>
            <p:ph idx="1"/>
          </p:nvPr>
        </p:nvSpPr>
        <p:spPr>
          <a:xfrm>
            <a:off x="27112" y="1124744"/>
            <a:ext cx="8577336" cy="3960440"/>
          </a:xfrm>
        </p:spPr>
        <p:txBody>
          <a:bodyPr>
            <a:noAutofit/>
          </a:bodyPr>
          <a:lstStyle/>
          <a:p>
            <a:pPr algn="just">
              <a:buNone/>
            </a:pPr>
            <a:endParaRPr lang="es-ES" sz="1600" cap="none" dirty="0">
              <a:latin typeface="Arial" panose="020B0604020202020204" pitchFamily="34" charset="0"/>
              <a:cs typeface="Arial" panose="020B0604020202020204" pitchFamily="34" charset="0"/>
            </a:endParaRPr>
          </a:p>
          <a:p>
            <a:pPr marL="0" indent="0" algn="just">
              <a:buNone/>
            </a:pPr>
            <a:r>
              <a:rPr lang="es-ES" sz="1400" cap="none" dirty="0">
                <a:latin typeface="Arial" panose="020B0604020202020204" pitchFamily="34" charset="0"/>
                <a:cs typeface="Arial" panose="020B0604020202020204" pitchFamily="34" charset="0"/>
              </a:rPr>
              <a:t>Artículo 2377.- Formación de los lotes. Para la formación de los lotes no se tiene en cuenta la naturaleza ni el destino de los bienes, excepto que sean aplicables las normas referentes a la atribución preferencial. Debe evitarse el </a:t>
            </a:r>
            <a:r>
              <a:rPr lang="es-ES" sz="1400" cap="none" dirty="0" err="1">
                <a:latin typeface="Arial" panose="020B0604020202020204" pitchFamily="34" charset="0"/>
                <a:cs typeface="Arial" panose="020B0604020202020204" pitchFamily="34" charset="0"/>
              </a:rPr>
              <a:t>parcelamiento</a:t>
            </a:r>
            <a:r>
              <a:rPr lang="es-ES" sz="1400" cap="none" dirty="0">
                <a:latin typeface="Arial" panose="020B0604020202020204" pitchFamily="34" charset="0"/>
                <a:cs typeface="Arial" panose="020B0604020202020204" pitchFamily="34" charset="0"/>
              </a:rPr>
              <a:t> de los inmuebles y la división de las empresas.</a:t>
            </a:r>
          </a:p>
          <a:p>
            <a:pPr marL="0" indent="0" algn="just">
              <a:buNone/>
            </a:pPr>
            <a:r>
              <a:rPr lang="es-ES" sz="1400" cap="none" dirty="0">
                <a:latin typeface="Arial" panose="020B0604020202020204" pitchFamily="34" charset="0"/>
                <a:cs typeface="Arial" panose="020B0604020202020204" pitchFamily="34" charset="0"/>
              </a:rPr>
              <a:t>Si la composición de la masa no permite formar lotes de igual valor, las diferencias entre el valor de los bienes que integran un lote y el monto de la hijuela correspondiente deben ser cubiertas con dinero, garantizándose el saldo pendiente a satisfacción del acreedor. El saldo no puede superar la mitad del valor del lote, excepto en el caso de atribución preferencial.</a:t>
            </a:r>
          </a:p>
          <a:p>
            <a:pPr marL="0" indent="0" algn="just">
              <a:buNone/>
            </a:pPr>
            <a:r>
              <a:rPr lang="es-ES" sz="1400" cap="none" dirty="0">
                <a:latin typeface="Arial" panose="020B0604020202020204" pitchFamily="34" charset="0"/>
                <a:cs typeface="Arial" panose="020B0604020202020204" pitchFamily="34" charset="0"/>
              </a:rPr>
              <a:t>Excepto acuerdo en contrario, si al deudor del saldo se le conceden plazos para el pago y, por circunstancias económicas, el valor de los bienes que le han sido atribuidos aumenta o disminuye apreciablemente, las sumas debidas aumentan o disminuyen en igual proporción.</a:t>
            </a:r>
          </a:p>
          <a:p>
            <a:pPr marL="0" indent="0" algn="just">
              <a:buNone/>
            </a:pPr>
            <a:r>
              <a:rPr lang="es-ES" sz="1400" cap="none" dirty="0">
                <a:latin typeface="Arial" panose="020B0604020202020204" pitchFamily="34" charset="0"/>
                <a:cs typeface="Arial" panose="020B0604020202020204" pitchFamily="34" charset="0"/>
              </a:rPr>
              <a:t>Si hay cosas gravadas con derechos reales de garantía, debe ponerse a cargo del adjudicatario la deuda respectiva, imputándose a la hijuela la diferencia entre el valor de la cosa y el importe de la </a:t>
            </a:r>
            <a:r>
              <a:rPr lang="es-ES" sz="1400" cap="none" dirty="0" err="1">
                <a:latin typeface="Arial" panose="020B0604020202020204" pitchFamily="34" charset="0"/>
                <a:cs typeface="Arial" panose="020B0604020202020204" pitchFamily="34" charset="0"/>
              </a:rPr>
              <a:t>deuda.Las</a:t>
            </a:r>
            <a:r>
              <a:rPr lang="es-ES" sz="1400" cap="none" dirty="0">
                <a:latin typeface="Arial" panose="020B0604020202020204" pitchFamily="34" charset="0"/>
                <a:cs typeface="Arial" panose="020B0604020202020204" pitchFamily="34" charset="0"/>
              </a:rPr>
              <a:t> sumas que deben ser colacionadas por uno de los coherederos se imputan a sus derechos sobre la masa.</a:t>
            </a:r>
          </a:p>
          <a:p>
            <a:pPr algn="just">
              <a:buNone/>
            </a:pPr>
            <a:endParaRPr lang="es-ES" sz="1600" cap="none"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332657"/>
            <a:ext cx="7797662" cy="936104"/>
          </a:xfrm>
        </p:spPr>
        <p:txBody>
          <a:bodyPr/>
          <a:lstStyle/>
          <a:p>
            <a:pPr algn="ctr"/>
            <a:r>
              <a:rPr lang="es-ES" cap="all" dirty="0"/>
              <a:t>Asignación de lotes</a:t>
            </a:r>
          </a:p>
        </p:txBody>
      </p:sp>
      <p:sp>
        <p:nvSpPr>
          <p:cNvPr id="3" name="2 Marcador de contenido"/>
          <p:cNvSpPr>
            <a:spLocks noGrp="1"/>
          </p:cNvSpPr>
          <p:nvPr>
            <p:ph idx="1"/>
          </p:nvPr>
        </p:nvSpPr>
        <p:spPr>
          <a:xfrm>
            <a:off x="514351" y="1340768"/>
            <a:ext cx="7797662" cy="4033817"/>
          </a:xfrm>
        </p:spPr>
        <p:txBody>
          <a:bodyPr>
            <a:normAutofit/>
          </a:bodyPr>
          <a:lstStyle/>
          <a:p>
            <a:pPr marL="0" indent="0" algn="just">
              <a:buNone/>
            </a:pPr>
            <a:r>
              <a:rPr lang="es-ES" sz="2400" cap="none" dirty="0">
                <a:latin typeface="Arial" panose="020B0604020202020204" pitchFamily="34" charset="0"/>
                <a:cs typeface="Arial" panose="020B0604020202020204" pitchFamily="34" charset="0"/>
              </a:rPr>
              <a:t>Los lotes de igual monto se asignan por el partidor:</a:t>
            </a:r>
          </a:p>
          <a:p>
            <a:pPr marL="0" indent="0" algn="just">
              <a:buNone/>
            </a:pPr>
            <a:r>
              <a:rPr lang="es-ES" sz="2400" cap="none" dirty="0">
                <a:latin typeface="Arial" panose="020B0604020202020204" pitchFamily="34" charset="0"/>
                <a:cs typeface="Arial" panose="020B0604020202020204" pitchFamily="34" charset="0"/>
              </a:rPr>
              <a:t>1) Con la conformidad de los herederos</a:t>
            </a:r>
          </a:p>
          <a:p>
            <a:pPr marL="0" indent="0" algn="just">
              <a:buNone/>
            </a:pPr>
            <a:r>
              <a:rPr lang="es-ES" sz="2400" cap="none" dirty="0">
                <a:latin typeface="Arial" panose="020B0604020202020204" pitchFamily="34" charset="0"/>
                <a:cs typeface="Arial" panose="020B0604020202020204" pitchFamily="34" charset="0"/>
              </a:rPr>
              <a:t>2) Si alguien se opone, por sorteo.</a:t>
            </a:r>
          </a:p>
          <a:p>
            <a:pPr marL="0" indent="0" algn="just">
              <a:buNone/>
            </a:pPr>
            <a:r>
              <a:rPr lang="es-ES" sz="2400" cap="none" dirty="0">
                <a:latin typeface="Arial" panose="020B0604020202020204" pitchFamily="34" charset="0"/>
                <a:cs typeface="Arial" panose="020B0604020202020204" pitchFamily="34" charset="0"/>
              </a:rPr>
              <a:t>Se deben reservar bienes suficientes para solventar deudas y cargas pendientes, así como legados impagos</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404665"/>
            <a:ext cx="7797662" cy="936104"/>
          </a:xfrm>
        </p:spPr>
        <p:txBody>
          <a:bodyPr>
            <a:normAutofit/>
          </a:bodyPr>
          <a:lstStyle/>
          <a:p>
            <a:pPr algn="ctr"/>
            <a:r>
              <a:rPr lang="es-ES" sz="4000" dirty="0"/>
              <a:t>ASIGNACIÓN DE LOS LOTES (ART. 2378)</a:t>
            </a:r>
          </a:p>
        </p:txBody>
      </p:sp>
      <p:sp>
        <p:nvSpPr>
          <p:cNvPr id="3" name="2 Marcador de contenido"/>
          <p:cNvSpPr>
            <a:spLocks noGrp="1"/>
          </p:cNvSpPr>
          <p:nvPr>
            <p:ph idx="1"/>
          </p:nvPr>
        </p:nvSpPr>
        <p:spPr>
          <a:xfrm>
            <a:off x="514351" y="1340770"/>
            <a:ext cx="7797662" cy="4033816"/>
          </a:xfrm>
        </p:spPr>
        <p:txBody>
          <a:bodyPr>
            <a:normAutofit/>
          </a:bodyPr>
          <a:lstStyle/>
          <a:p>
            <a:pPr marL="0" indent="0" algn="just">
              <a:buNone/>
            </a:pPr>
            <a:r>
              <a:rPr lang="es-ES" cap="none" dirty="0">
                <a:latin typeface="Arial" panose="020B0604020202020204" pitchFamily="34" charset="0"/>
                <a:cs typeface="Arial" panose="020B0604020202020204" pitchFamily="34" charset="0"/>
              </a:rPr>
              <a:t>Artículo 2378.- Asignación de los lotes. Los lotes correspondientes a hijuelas de igual monto deben ser asignados por el partidor con la conformidad de los herederos y, en caso de oposición de alguno de éstos, por sorteo.</a:t>
            </a:r>
          </a:p>
          <a:p>
            <a:pPr marL="0" indent="0" algn="just">
              <a:buNone/>
            </a:pPr>
            <a:r>
              <a:rPr lang="es-ES" cap="none" dirty="0">
                <a:latin typeface="Arial" panose="020B0604020202020204" pitchFamily="34" charset="0"/>
                <a:cs typeface="Arial" panose="020B0604020202020204" pitchFamily="34" charset="0"/>
              </a:rPr>
              <a:t>En todo caso se deben reservar bienes suficientes para solventar las deudas y cargas pendientes, así como los legados impagos.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404664"/>
            <a:ext cx="7797662" cy="1078752"/>
          </a:xfrm>
        </p:spPr>
        <p:txBody>
          <a:bodyPr/>
          <a:lstStyle/>
          <a:p>
            <a:pPr algn="ctr"/>
            <a:r>
              <a:rPr lang="es-ES" dirty="0"/>
              <a:t>TITULOS. OBJETOS COMUNES</a:t>
            </a:r>
          </a:p>
        </p:txBody>
      </p:sp>
      <p:sp>
        <p:nvSpPr>
          <p:cNvPr id="3" name="2 Marcador de contenido"/>
          <p:cNvSpPr>
            <a:spLocks noGrp="1"/>
          </p:cNvSpPr>
          <p:nvPr>
            <p:ph idx="1"/>
          </p:nvPr>
        </p:nvSpPr>
        <p:spPr>
          <a:xfrm>
            <a:off x="514351" y="1412776"/>
            <a:ext cx="7797662" cy="3961809"/>
          </a:xfrm>
        </p:spPr>
        <p:txBody>
          <a:bodyPr>
            <a:normAutofit fontScale="92500" lnSpcReduction="20000"/>
          </a:bodyPr>
          <a:lstStyle/>
          <a:p>
            <a:pPr algn="just">
              <a:buNone/>
            </a:pPr>
            <a:endParaRPr lang="es-ES" sz="2200" cap="none" dirty="0">
              <a:latin typeface="Arial" panose="020B0604020202020204" pitchFamily="34" charset="0"/>
              <a:cs typeface="Arial" panose="020B0604020202020204" pitchFamily="34" charset="0"/>
            </a:endParaRPr>
          </a:p>
          <a:p>
            <a:pPr marL="0" indent="0" algn="just">
              <a:buNone/>
            </a:pPr>
            <a:r>
              <a:rPr lang="es-ES" sz="2200" cap="none" dirty="0">
                <a:latin typeface="Arial" panose="020B0604020202020204" pitchFamily="34" charset="0"/>
                <a:cs typeface="Arial" panose="020B0604020202020204" pitchFamily="34" charset="0"/>
              </a:rPr>
              <a:t>Artículo 2379.- Títulos. Objetos comunes. Los títulos de adquisición de los bienes incluidos en la partición deben ser entregados a su adjudicatario. Si algún bien es adjudicado a varios herederos, el título se entrega al propietario de la cuota mayor, y se da a los otros interesados copia certificada a costa de la masa.</a:t>
            </a:r>
          </a:p>
          <a:p>
            <a:pPr marL="0" indent="0" algn="just">
              <a:buNone/>
            </a:pPr>
            <a:r>
              <a:rPr lang="es-ES" sz="2200" cap="none" dirty="0">
                <a:latin typeface="Arial" panose="020B0604020202020204" pitchFamily="34" charset="0"/>
                <a:cs typeface="Arial" panose="020B0604020202020204" pitchFamily="34" charset="0"/>
              </a:rPr>
              <a:t>Los objetos y documentos que tienen un valor de afección u honorífico son indivisibles, y se debe confiar su custodia al heredero que en cada caso las partes elijan y, a falta de acuerdo, al que designa el juez. Igual solución corresponde cuando la cosa se adjudica a todos los herederos por partes iguales.</a:t>
            </a:r>
          </a:p>
          <a:p>
            <a:pPr algn="just">
              <a:buNone/>
            </a:pPr>
            <a:endParaRPr lang="es-E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260649"/>
            <a:ext cx="7797662" cy="1008112"/>
          </a:xfrm>
        </p:spPr>
        <p:txBody>
          <a:bodyPr>
            <a:normAutofit/>
          </a:bodyPr>
          <a:lstStyle/>
          <a:p>
            <a:r>
              <a:rPr lang="es-ES" sz="3100" cap="all" dirty="0"/>
              <a:t>Atribución preferencial del establecimiento</a:t>
            </a:r>
            <a:r>
              <a:rPr lang="es-ES" cap="all" dirty="0"/>
              <a:t> </a:t>
            </a:r>
          </a:p>
        </p:txBody>
      </p:sp>
      <p:sp>
        <p:nvSpPr>
          <p:cNvPr id="3" name="2 Marcador de contenido"/>
          <p:cNvSpPr>
            <a:spLocks noGrp="1"/>
          </p:cNvSpPr>
          <p:nvPr>
            <p:ph idx="1"/>
          </p:nvPr>
        </p:nvSpPr>
        <p:spPr>
          <a:xfrm>
            <a:off x="514351" y="1412776"/>
            <a:ext cx="7797662" cy="3961809"/>
          </a:xfrm>
        </p:spPr>
        <p:txBody>
          <a:bodyPr>
            <a:noAutofit/>
          </a:bodyPr>
          <a:lstStyle/>
          <a:p>
            <a:pPr marL="0" indent="0" algn="just">
              <a:buNone/>
            </a:pPr>
            <a:r>
              <a:rPr lang="es-ES" cap="none" dirty="0">
                <a:latin typeface="Arial" panose="020B0604020202020204" pitchFamily="34" charset="0"/>
                <a:cs typeface="Arial" panose="020B0604020202020204" pitchFamily="34" charset="0"/>
              </a:rPr>
              <a:t>El cónyuge sobreviviente o un heredero puede pedir la atribución preferencial en la partición del establecimiento agrícola, comercial, industrial, artesanal o de servicios que constituye una unidad económica, en cuya formación participó.</a:t>
            </a:r>
          </a:p>
          <a:p>
            <a:pPr marL="0" indent="0" algn="just">
              <a:buNone/>
            </a:pPr>
            <a:r>
              <a:rPr lang="es-ES" cap="none" dirty="0">
                <a:latin typeface="Arial" panose="020B0604020202020204" pitchFamily="34" charset="0"/>
                <a:cs typeface="Arial" panose="020B0604020202020204" pitchFamily="34" charset="0"/>
              </a:rPr>
              <a:t>Si se trata de explotación en forma social, puede pedir la atribución preferencial de los derechos sociales, salvo disposición legal o estatutaria.</a:t>
            </a:r>
          </a:p>
          <a:p>
            <a:pPr algn="just">
              <a:buNone/>
            </a:pPr>
            <a:r>
              <a:rPr lang="es-ES" cap="none" dirty="0">
                <a:latin typeface="Arial" panose="020B0604020202020204" pitchFamily="34" charset="0"/>
                <a:cs typeface="Arial" panose="020B0604020202020204" pitchFamily="34" charset="0"/>
              </a:rPr>
              <a:t>El saldo se paga de contado.</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142852"/>
            <a:ext cx="9001156" cy="1000132"/>
          </a:xfrm>
        </p:spPr>
        <p:txBody>
          <a:bodyPr>
            <a:normAutofit/>
          </a:bodyPr>
          <a:lstStyle/>
          <a:p>
            <a:pPr algn="ctr"/>
            <a:r>
              <a:rPr lang="es-ES" sz="2800" cap="all" dirty="0"/>
              <a:t>Atribución preferencial de establecimiento</a:t>
            </a:r>
          </a:p>
        </p:txBody>
      </p:sp>
      <p:sp>
        <p:nvSpPr>
          <p:cNvPr id="3" name="2 Marcador de contenido"/>
          <p:cNvSpPr>
            <a:spLocks noGrp="1"/>
          </p:cNvSpPr>
          <p:nvPr>
            <p:ph idx="1"/>
          </p:nvPr>
        </p:nvSpPr>
        <p:spPr>
          <a:xfrm>
            <a:off x="304800" y="1214422"/>
            <a:ext cx="8686800" cy="4302810"/>
          </a:xfrm>
        </p:spPr>
        <p:txBody>
          <a:bodyPr>
            <a:normAutofit/>
          </a:bodyPr>
          <a:lstStyle/>
          <a:p>
            <a:pPr marL="0" indent="0" algn="just">
              <a:buNone/>
            </a:pPr>
            <a:r>
              <a:rPr lang="es-ES" cap="none" dirty="0">
                <a:latin typeface="Arial" panose="020B0604020202020204" pitchFamily="34" charset="0"/>
                <a:cs typeface="Arial" panose="020B0604020202020204" pitchFamily="34" charset="0"/>
              </a:rPr>
              <a:t>Artículo 2380.- Atribución preferencial de establecimiento. El cónyuge sobreviviente o un heredero pueden pedir la atribución preferencial en la partición, con cargo de pagar el saldo si lo hay, del establecimiento agrícola, comercial, industrial, artesanal o de servicios que constituye una unidad económica, en cuya formación participó.</a:t>
            </a:r>
          </a:p>
          <a:p>
            <a:pPr marL="0" indent="0" algn="just">
              <a:buNone/>
            </a:pPr>
            <a:r>
              <a:rPr lang="es-ES" cap="none" dirty="0">
                <a:latin typeface="Arial" panose="020B0604020202020204" pitchFamily="34" charset="0"/>
                <a:cs typeface="Arial" panose="020B0604020202020204" pitchFamily="34" charset="0"/>
              </a:rPr>
              <a:t>En caso de explotación en forma social, puede pedirse la atribución preferencial de los derechos sociales, si ello no afecta las disposiciones legales o las cláusulas estatutarias sobre la continuación de una sociedad con el cónyuge sobreviviente o con uno o varios herederos.</a:t>
            </a:r>
          </a:p>
          <a:p>
            <a:pPr marL="0" indent="0" algn="just">
              <a:buNone/>
            </a:pPr>
            <a:r>
              <a:rPr lang="es-ES" cap="none" dirty="0">
                <a:latin typeface="Arial" panose="020B0604020202020204" pitchFamily="34" charset="0"/>
                <a:cs typeface="Arial" panose="020B0604020202020204" pitchFamily="34" charset="0"/>
              </a:rPr>
              <a:t>El saldo debe ser pagado al contado, excepto acuerdo en contrario.</a:t>
            </a:r>
          </a:p>
        </p:txBody>
      </p:sp>
    </p:spTree>
  </p:cSld>
  <p:clrMapOvr>
    <a:masterClrMapping/>
  </p:clrMapOvr>
  <p:transition spd="slow">
    <p:comb/>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04088"/>
            <a:ext cx="8501122" cy="867524"/>
          </a:xfrm>
        </p:spPr>
        <p:txBody>
          <a:bodyPr>
            <a:normAutofit/>
          </a:bodyPr>
          <a:lstStyle/>
          <a:p>
            <a:pPr algn="ctr"/>
            <a:r>
              <a:rPr lang="es-ES" sz="3200" cap="all" dirty="0"/>
              <a:t>Atribución preferencial de otros bienes</a:t>
            </a:r>
          </a:p>
        </p:txBody>
      </p:sp>
      <p:sp>
        <p:nvSpPr>
          <p:cNvPr id="3" name="2 Marcador de contenido"/>
          <p:cNvSpPr>
            <a:spLocks noGrp="1"/>
          </p:cNvSpPr>
          <p:nvPr>
            <p:ph idx="1"/>
          </p:nvPr>
        </p:nvSpPr>
        <p:spPr>
          <a:xfrm>
            <a:off x="514351" y="1571612"/>
            <a:ext cx="7797662" cy="3802973"/>
          </a:xfrm>
        </p:spPr>
        <p:txBody>
          <a:bodyPr>
            <a:normAutofit/>
          </a:bodyPr>
          <a:lstStyle/>
          <a:p>
            <a:pPr marL="0" indent="0">
              <a:buNone/>
            </a:pPr>
            <a:r>
              <a:rPr lang="es-ES" cap="none" dirty="0">
                <a:latin typeface="Arial" panose="020B0604020202020204" pitchFamily="34" charset="0"/>
                <a:cs typeface="Arial" panose="020B0604020202020204" pitchFamily="34" charset="0"/>
              </a:rPr>
              <a:t>El cónyuge sobreviviente o un heredero puede pedir la atribución preferencial de:</a:t>
            </a:r>
          </a:p>
          <a:p>
            <a:pPr marL="0" indent="0">
              <a:buNone/>
            </a:pPr>
            <a:r>
              <a:rPr lang="es-ES" cap="none" dirty="0">
                <a:latin typeface="Arial" panose="020B0604020202020204" pitchFamily="34" charset="0"/>
                <a:cs typeface="Arial" panose="020B0604020202020204" pitchFamily="34" charset="0"/>
              </a:rPr>
              <a:t>1) La propiedad o del derecho a la locación del inmueble que sirve de habitación, si tenía allí su residencia al momento de la muerte del causante, y de los muebles existentes en él.</a:t>
            </a:r>
          </a:p>
          <a:p>
            <a:pPr marL="0" indent="0">
              <a:buNone/>
            </a:pPr>
            <a:r>
              <a:rPr lang="es-ES" cap="none" dirty="0">
                <a:latin typeface="Arial" panose="020B0604020202020204" pitchFamily="34" charset="0"/>
                <a:cs typeface="Arial" panose="020B0604020202020204" pitchFamily="34" charset="0"/>
              </a:rPr>
              <a:t>2) La propiedad o del derecho a la locación del local de uso profesional donde ejercía su actividad, y de los muebles existentes en él.</a:t>
            </a:r>
          </a:p>
        </p:txBody>
      </p:sp>
    </p:spTree>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a:bodyPr>
          <a:lstStyle/>
          <a:p>
            <a:pPr algn="ctr"/>
            <a:r>
              <a:rPr lang="es-ES" sz="3200" cap="all" dirty="0"/>
              <a:t>Atribución preferencial de otros bienes</a:t>
            </a:r>
          </a:p>
        </p:txBody>
      </p:sp>
      <p:sp>
        <p:nvSpPr>
          <p:cNvPr id="3" name="2 Marcador de contenido"/>
          <p:cNvSpPr>
            <a:spLocks noGrp="1"/>
          </p:cNvSpPr>
          <p:nvPr>
            <p:ph idx="1"/>
          </p:nvPr>
        </p:nvSpPr>
        <p:spPr/>
        <p:txBody>
          <a:bodyPr/>
          <a:lstStyle/>
          <a:p>
            <a:pPr marL="0" indent="0" algn="just">
              <a:buNone/>
            </a:pPr>
            <a:r>
              <a:rPr lang="es-ES" cap="none" dirty="0">
                <a:latin typeface="Arial" panose="020B0604020202020204" pitchFamily="34" charset="0"/>
                <a:cs typeface="Arial" panose="020B0604020202020204" pitchFamily="34" charset="0"/>
              </a:rPr>
              <a:t>3) Del conjunto de las cosas muebles  para la explotación de un bien rural realizada por el causante como arrendatario o aparcero, cuando el arrendamiento continúa en provecho del demandante o se contrata un nuevo arrendamiento con éste.</a:t>
            </a:r>
          </a:p>
          <a:p>
            <a:pPr algn="just">
              <a:buNone/>
            </a:pPr>
            <a:endParaRPr lang="es-ES" cap="none" dirty="0">
              <a:latin typeface="Arial" panose="020B0604020202020204" pitchFamily="34" charset="0"/>
              <a:cs typeface="Arial" panose="020B0604020202020204" pitchFamily="34" charset="0"/>
            </a:endParaRPr>
          </a:p>
          <a:p>
            <a:pPr>
              <a:buNone/>
            </a:pPr>
            <a:endParaRPr lang="es-E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864096"/>
          </a:xfrm>
        </p:spPr>
        <p:txBody>
          <a:bodyPr>
            <a:normAutofit/>
          </a:bodyPr>
          <a:lstStyle/>
          <a:p>
            <a:pPr algn="ctr"/>
            <a:r>
              <a:rPr lang="es-ES" sz="2800" dirty="0"/>
              <a:t>ATRIBUCIÓN PREFERENCIAL DE OTROS BIENES</a:t>
            </a:r>
          </a:p>
        </p:txBody>
      </p:sp>
      <p:sp>
        <p:nvSpPr>
          <p:cNvPr id="3" name="2 Marcador de contenido"/>
          <p:cNvSpPr>
            <a:spLocks noGrp="1"/>
          </p:cNvSpPr>
          <p:nvPr>
            <p:ph idx="1"/>
          </p:nvPr>
        </p:nvSpPr>
        <p:spPr>
          <a:xfrm>
            <a:off x="304800" y="1196752"/>
            <a:ext cx="8382000" cy="4392488"/>
          </a:xfrm>
        </p:spPr>
        <p:txBody>
          <a:bodyPr>
            <a:noAutofit/>
          </a:bodyPr>
          <a:lstStyle/>
          <a:p>
            <a:pPr marL="0" indent="0" algn="just">
              <a:buNone/>
            </a:pPr>
            <a:r>
              <a:rPr lang="es-ES" sz="1800" cap="none" dirty="0">
                <a:latin typeface="Arial" panose="020B0604020202020204" pitchFamily="34" charset="0"/>
                <a:cs typeface="Arial" panose="020B0604020202020204" pitchFamily="34" charset="0"/>
              </a:rPr>
              <a:t>Artículo 2381.- Atribución preferencial de otros bienes. El cónyuge sobreviviente o un heredero pueden pedir también la atribución preferencial:</a:t>
            </a:r>
          </a:p>
          <a:p>
            <a:pPr marL="0" indent="0" algn="just">
              <a:buNone/>
            </a:pPr>
            <a:r>
              <a:rPr lang="es-ES" sz="1800" cap="none" dirty="0">
                <a:latin typeface="Arial" panose="020B0604020202020204" pitchFamily="34" charset="0"/>
                <a:cs typeface="Arial" panose="020B0604020202020204" pitchFamily="34" charset="0"/>
              </a:rPr>
              <a:t>a) de la propiedad o del derecho a la locación del inmueble que le sirve de habitación, si tenía allí su residencia al tiempo de la muerte, y de los muebles existentes en él;</a:t>
            </a:r>
          </a:p>
          <a:p>
            <a:pPr marL="0" indent="0" algn="just">
              <a:buNone/>
            </a:pPr>
            <a:r>
              <a:rPr lang="es-ES" sz="1800" cap="none" dirty="0">
                <a:latin typeface="Arial" panose="020B0604020202020204" pitchFamily="34" charset="0"/>
                <a:cs typeface="Arial" panose="020B0604020202020204" pitchFamily="34" charset="0"/>
              </a:rPr>
              <a:t>b) de la propiedad o del derecho a la locación del local de uso profesional donde ejercía su actividad, y de los muebles existentes en él;</a:t>
            </a:r>
          </a:p>
          <a:p>
            <a:pPr marL="0" indent="0" algn="just">
              <a:buNone/>
            </a:pPr>
            <a:r>
              <a:rPr lang="es-ES" sz="1800" cap="none" dirty="0">
                <a:latin typeface="Arial" panose="020B0604020202020204" pitchFamily="34" charset="0"/>
                <a:cs typeface="Arial" panose="020B0604020202020204" pitchFamily="34" charset="0"/>
              </a:rPr>
              <a:t>c) del conjunto de las cosas muebles necesarias para la explotación de un bien rural realizada por el causante como arrendatario o aparcero cuando el arrendamiento o aparcería continúa en provecho del demandante o se contrata un nuevo arrendamiento con éste.</a:t>
            </a: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dirty="0"/>
              <a:t>PETICIÓN POR VARIOS INTERESADOS</a:t>
            </a:r>
          </a:p>
        </p:txBody>
      </p:sp>
      <p:sp>
        <p:nvSpPr>
          <p:cNvPr id="3" name="2 Marcador de contenido"/>
          <p:cNvSpPr>
            <a:spLocks noGrp="1"/>
          </p:cNvSpPr>
          <p:nvPr>
            <p:ph idx="1"/>
          </p:nvPr>
        </p:nvSpPr>
        <p:spPr/>
        <p:txBody>
          <a:bodyPr/>
          <a:lstStyle/>
          <a:p>
            <a:pPr marL="0" indent="0" algn="just">
              <a:buNone/>
            </a:pPr>
            <a:r>
              <a:rPr lang="es-ES" cap="none" dirty="0">
                <a:latin typeface="Arial" panose="020B0604020202020204" pitchFamily="34" charset="0"/>
                <a:cs typeface="Arial" panose="020B0604020202020204" pitchFamily="34" charset="0"/>
              </a:rPr>
              <a:t>El juez decide teniendo en cuenta la aptitud para continuar la explotación y la importancia de su participación personal en la actividad</a:t>
            </a: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936104"/>
          </a:xfrm>
        </p:spPr>
        <p:txBody>
          <a:bodyPr>
            <a:normAutofit/>
          </a:bodyPr>
          <a:lstStyle/>
          <a:p>
            <a:pPr algn="ctr" fontAlgn="auto">
              <a:spcAft>
                <a:spcPts val="0"/>
              </a:spcAft>
              <a:defRPr/>
            </a:pPr>
            <a:r>
              <a:rPr lang="es-ES" sz="6000" b="1" cap="all" dirty="0">
                <a:solidFill>
                  <a:schemeClr val="accent1">
                    <a:lumMod val="75000"/>
                  </a:schemeClr>
                </a:solidFill>
              </a:rPr>
              <a:t>partición</a:t>
            </a:r>
            <a:endParaRPr lang="es-ES" sz="6000" cap="all" dirty="0">
              <a:solidFill>
                <a:schemeClr val="accent1">
                  <a:lumMod val="75000"/>
                </a:schemeClr>
              </a:solidFill>
            </a:endParaRPr>
          </a:p>
        </p:txBody>
      </p:sp>
      <p:sp>
        <p:nvSpPr>
          <p:cNvPr id="3" name="2 Marcador de contenido"/>
          <p:cNvSpPr>
            <a:spLocks noGrp="1"/>
          </p:cNvSpPr>
          <p:nvPr>
            <p:ph idx="1"/>
          </p:nvPr>
        </p:nvSpPr>
        <p:spPr>
          <a:xfrm>
            <a:off x="239768" y="1052736"/>
            <a:ext cx="8435280" cy="5040560"/>
          </a:xfrm>
        </p:spPr>
        <p:txBody>
          <a:bodyPr rtlCol="0">
            <a:noAutofit/>
          </a:bodyPr>
          <a:lstStyle/>
          <a:p>
            <a:pPr>
              <a:buNone/>
            </a:pPr>
            <a:r>
              <a:rPr lang="es-ES" sz="1600" dirty="0">
                <a:latin typeface="Arial" pitchFamily="34" charset="0"/>
                <a:cs typeface="Arial" pitchFamily="34" charset="0"/>
              </a:rPr>
              <a:t>Se han recogido, en general, las reglas vigentes tanto en el derecho de fondo como en los ordenamientos procesales.</a:t>
            </a:r>
          </a:p>
          <a:p>
            <a:pPr>
              <a:buNone/>
            </a:pPr>
            <a:r>
              <a:rPr lang="es-ES" sz="1600" dirty="0">
                <a:latin typeface="Arial" pitchFamily="34" charset="0"/>
                <a:cs typeface="Arial" pitchFamily="34" charset="0"/>
              </a:rPr>
              <a:t>La indivisión hereditaria </a:t>
            </a:r>
            <a:r>
              <a:rPr lang="es-ES" sz="1600" u="sng" dirty="0">
                <a:latin typeface="Arial" pitchFamily="34" charset="0"/>
                <a:cs typeface="Arial" pitchFamily="34" charset="0"/>
              </a:rPr>
              <a:t>sólo cesa con la partición </a:t>
            </a:r>
            <a:r>
              <a:rPr lang="es-ES" sz="1600" dirty="0">
                <a:latin typeface="Arial" pitchFamily="34" charset="0"/>
                <a:cs typeface="Arial" pitchFamily="34" charset="0"/>
              </a:rPr>
              <a:t>(2363)</a:t>
            </a:r>
          </a:p>
          <a:p>
            <a:pPr>
              <a:buNone/>
            </a:pPr>
            <a:r>
              <a:rPr lang="es-ES" sz="1600" dirty="0">
                <a:latin typeface="Arial" pitchFamily="34" charset="0"/>
                <a:cs typeface="Arial" pitchFamily="34" charset="0"/>
              </a:rPr>
              <a:t>(D</a:t>
            </a:r>
            <a:r>
              <a:rPr lang="es-ES" sz="1600" cap="none" dirty="0">
                <a:latin typeface="Arial" pitchFamily="34" charset="0"/>
                <a:cs typeface="Arial" pitchFamily="34" charset="0"/>
              </a:rPr>
              <a:t>ebe haber indivisión: No la hay cuando: 1) Hay un solo heredero; 2) Cuando se concentra en una sola persona de la totalidad de los derechos patrimoniales</a:t>
            </a:r>
          </a:p>
          <a:p>
            <a:pPr>
              <a:buNone/>
            </a:pPr>
            <a:r>
              <a:rPr lang="es-ES" sz="1600" dirty="0">
                <a:latin typeface="Arial" pitchFamily="34" charset="0"/>
                <a:cs typeface="Arial" pitchFamily="34" charset="0"/>
              </a:rPr>
              <a:t>Si la partición incluye bienes registrables, es oponible a terceros desde su inscripción en los registros respectivos.</a:t>
            </a:r>
          </a:p>
          <a:p>
            <a:pPr>
              <a:buNone/>
            </a:pPr>
            <a:endParaRPr lang="es-ES" sz="1600" dirty="0">
              <a:latin typeface="Arial" pitchFamily="34" charset="0"/>
              <a:cs typeface="Arial" pitchFamily="34" charset="0"/>
            </a:endParaRPr>
          </a:p>
          <a:p>
            <a:pPr>
              <a:buNone/>
            </a:pPr>
            <a:r>
              <a:rPr lang="es-ES" sz="1600" b="1" dirty="0">
                <a:latin typeface="Arial" pitchFamily="34" charset="0"/>
                <a:cs typeface="Arial" pitchFamily="34" charset="0"/>
              </a:rPr>
              <a:t>Legitimados:</a:t>
            </a:r>
            <a:r>
              <a:rPr lang="es-ES" sz="1600" dirty="0">
                <a:latin typeface="Arial" pitchFamily="34" charset="0"/>
                <a:cs typeface="Arial" pitchFamily="34" charset="0"/>
              </a:rPr>
              <a:t> Herederos – Cesionarios de Derechos Hereditarios – los acreedores de ellos por vía </a:t>
            </a:r>
            <a:r>
              <a:rPr lang="es-ES" sz="1600" dirty="0" err="1">
                <a:latin typeface="Arial" pitchFamily="34" charset="0"/>
                <a:cs typeface="Arial" pitchFamily="34" charset="0"/>
              </a:rPr>
              <a:t>subrogatoria</a:t>
            </a:r>
            <a:r>
              <a:rPr lang="es-ES" sz="1600" dirty="0">
                <a:latin typeface="Arial" pitchFamily="34" charset="0"/>
                <a:cs typeface="Arial" pitchFamily="34" charset="0"/>
              </a:rPr>
              <a:t> – los beneficiarios de cargos y legados que pesan sobre un heredero.</a:t>
            </a:r>
          </a:p>
          <a:p>
            <a:pPr>
              <a:buNone/>
            </a:pPr>
            <a:endParaRPr lang="es-ES" sz="2400" dirty="0">
              <a:latin typeface="Arial" pitchFamily="34" charset="0"/>
              <a:cs typeface="Arial"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1143000"/>
          </a:xfrm>
        </p:spPr>
        <p:txBody>
          <a:bodyPr>
            <a:normAutofit/>
          </a:bodyPr>
          <a:lstStyle/>
          <a:p>
            <a:pPr algn="ctr"/>
            <a:r>
              <a:rPr lang="es-ES" sz="3200" cap="all" dirty="0"/>
              <a:t>Petición por varios interesados</a:t>
            </a:r>
          </a:p>
        </p:txBody>
      </p:sp>
      <p:sp>
        <p:nvSpPr>
          <p:cNvPr id="3" name="2 Marcador de contenido"/>
          <p:cNvSpPr>
            <a:spLocks noGrp="1"/>
          </p:cNvSpPr>
          <p:nvPr>
            <p:ph idx="1"/>
          </p:nvPr>
        </p:nvSpPr>
        <p:spPr>
          <a:xfrm>
            <a:off x="482248" y="1268760"/>
            <a:ext cx="7797662" cy="4103277"/>
          </a:xfrm>
        </p:spPr>
        <p:txBody>
          <a:bodyPr>
            <a:normAutofit/>
          </a:bodyPr>
          <a:lstStyle/>
          <a:p>
            <a:pPr marL="0" indent="0" algn="just">
              <a:buNone/>
              <a:tabLst>
                <a:tab pos="92075" algn="l"/>
              </a:tabLst>
            </a:pPr>
            <a:r>
              <a:rPr lang="es-ES" cap="none" dirty="0">
                <a:latin typeface="Arial" panose="020B0604020202020204" pitchFamily="34" charset="0"/>
                <a:cs typeface="Arial" panose="020B0604020202020204" pitchFamily="34" charset="0"/>
              </a:rPr>
              <a:t>Artículo 2382.- Petición por varios interesados. Si la atribución preferencial es solicitada por varios copartícipes que no acuerdan en que les sea asignada conjuntamente, el juez la debe decidir teniendo en cuenta la aptitud de los postulantes para continuar la explotación y la importancia de su participación personal en la actividad.</a:t>
            </a:r>
          </a:p>
          <a:p>
            <a:pPr algn="just">
              <a:buNone/>
            </a:pPr>
            <a:br>
              <a:rPr lang="es-ES" cap="none" dirty="0">
                <a:latin typeface="Arial" panose="020B0604020202020204" pitchFamily="34" charset="0"/>
                <a:cs typeface="Arial" panose="020B0604020202020204" pitchFamily="34" charset="0"/>
              </a:rPr>
            </a:br>
            <a:endParaRPr lang="es-ES" cap="none"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14356"/>
            <a:ext cx="9144000" cy="857256"/>
          </a:xfrm>
        </p:spPr>
        <p:txBody>
          <a:bodyPr>
            <a:noAutofit/>
          </a:bodyPr>
          <a:lstStyle/>
          <a:p>
            <a:pPr algn="ctr"/>
            <a:r>
              <a:rPr lang="es-ES" sz="2400" dirty="0"/>
              <a:t>DERECHO REAL DE HABITACIÓN DEL CÓNYUGE SUPÉRSTITE</a:t>
            </a:r>
          </a:p>
        </p:txBody>
      </p:sp>
      <p:sp>
        <p:nvSpPr>
          <p:cNvPr id="3" name="2 Marcador de contenido"/>
          <p:cNvSpPr>
            <a:spLocks noGrp="1"/>
          </p:cNvSpPr>
          <p:nvPr>
            <p:ph idx="1"/>
          </p:nvPr>
        </p:nvSpPr>
        <p:spPr>
          <a:xfrm>
            <a:off x="457200" y="1988841"/>
            <a:ext cx="8075240" cy="3024336"/>
          </a:xfrm>
        </p:spPr>
        <p:txBody>
          <a:bodyPr>
            <a:normAutofit/>
          </a:bodyPr>
          <a:lstStyle/>
          <a:p>
            <a:pPr marL="0" indent="0" algn="just">
              <a:buNone/>
            </a:pPr>
            <a:r>
              <a:rPr lang="es-ES" sz="1900" cap="none" dirty="0">
                <a:latin typeface="Arial" panose="020B0604020202020204" pitchFamily="34" charset="0"/>
                <a:cs typeface="Arial" panose="020B0604020202020204" pitchFamily="34" charset="0"/>
              </a:rPr>
              <a:t>Artículo 2383.- Derecho real de habitación del cónyuge supérstite. El cónyuge supérstite tiene derecho real de habitación vitalicio y gratuito de pleno derecho sobre el inmueble de propiedad del causante, que constituyó el último hogar conyugal, y que a la apertura de la sucesión no se encontraba en condominio con otras personas. Este derecho es inoponible a los acreedores del causante.</a:t>
            </a:r>
          </a:p>
          <a:p>
            <a:pPr algn="just">
              <a:buNone/>
            </a:pPr>
            <a:br>
              <a:rPr lang="es-ES" cap="none" dirty="0"/>
            </a:br>
            <a:endParaRPr lang="es-ES" cap="none"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3403-919A-FE3E-5FFA-0238E8A0355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0FE2669-4127-AD4F-1762-1BB1563C75CA}"/>
              </a:ext>
            </a:extLst>
          </p:cNvPr>
          <p:cNvSpPr>
            <a:spLocks noGrp="1"/>
          </p:cNvSpPr>
          <p:nvPr>
            <p:ph type="title"/>
          </p:nvPr>
        </p:nvSpPr>
        <p:spPr>
          <a:xfrm>
            <a:off x="0" y="714356"/>
            <a:ext cx="9144000" cy="857256"/>
          </a:xfrm>
        </p:spPr>
        <p:txBody>
          <a:bodyPr>
            <a:noAutofit/>
          </a:bodyPr>
          <a:lstStyle/>
          <a:p>
            <a:pPr algn="ctr"/>
            <a:r>
              <a:rPr lang="es-ES" sz="3200" dirty="0">
                <a:latin typeface="Arial" panose="020B0604020202020204" pitchFamily="34" charset="0"/>
                <a:cs typeface="Arial" panose="020B0604020202020204" pitchFamily="34" charset="0"/>
              </a:rPr>
              <a:t>CARGAS DE LA MASA</a:t>
            </a:r>
          </a:p>
        </p:txBody>
      </p:sp>
      <p:sp>
        <p:nvSpPr>
          <p:cNvPr id="3" name="2 Marcador de contenido">
            <a:extLst>
              <a:ext uri="{FF2B5EF4-FFF2-40B4-BE49-F238E27FC236}">
                <a16:creationId xmlns:a16="http://schemas.microsoft.com/office/drawing/2014/main" id="{C48741F9-D116-97D0-6AE2-C48B9AE39F7A}"/>
              </a:ext>
            </a:extLst>
          </p:cNvPr>
          <p:cNvSpPr>
            <a:spLocks noGrp="1"/>
          </p:cNvSpPr>
          <p:nvPr>
            <p:ph idx="1"/>
          </p:nvPr>
        </p:nvSpPr>
        <p:spPr>
          <a:xfrm>
            <a:off x="457200" y="1988841"/>
            <a:ext cx="8075240" cy="3024336"/>
          </a:xfrm>
        </p:spPr>
        <p:txBody>
          <a:bodyPr>
            <a:normAutofit fontScale="92500" lnSpcReduction="10000"/>
          </a:bodyPr>
          <a:lstStyle/>
          <a:p>
            <a:pPr marL="0" indent="0" algn="just">
              <a:buNone/>
            </a:pPr>
            <a:r>
              <a:rPr lang="es-ES" sz="1900" cap="none" dirty="0">
                <a:latin typeface="Arial" panose="020B0604020202020204" pitchFamily="34" charset="0"/>
                <a:cs typeface="Arial" panose="020B0604020202020204" pitchFamily="34" charset="0"/>
              </a:rPr>
              <a:t>Artículo 2384.- Cargas de la masa. Los gastos causados por la partición o liquidación, y los hechos en beneficio común, se imputan a la masa.</a:t>
            </a:r>
          </a:p>
          <a:p>
            <a:pPr marL="0" indent="0" algn="just">
              <a:buNone/>
            </a:pPr>
            <a:r>
              <a:rPr lang="es-ES" sz="1900" cap="none" dirty="0">
                <a:latin typeface="Arial" panose="020B0604020202020204" pitchFamily="34" charset="0"/>
                <a:cs typeface="Arial" panose="020B0604020202020204" pitchFamily="34" charset="0"/>
              </a:rPr>
              <a:t>No son comunes los trabajos o desembolsos innecesarios o referentes a pedidos desestimados, los que deben ser soportados exclusivamente por los herederos que los causen.</a:t>
            </a:r>
          </a:p>
          <a:p>
            <a:pPr marL="0" indent="0" algn="just">
              <a:buNone/>
            </a:pPr>
            <a:endParaRPr lang="es-ES" sz="1900" cap="none" dirty="0">
              <a:latin typeface="Arial" panose="020B0604020202020204" pitchFamily="34" charset="0"/>
              <a:cs typeface="Arial" panose="020B0604020202020204" pitchFamily="34" charset="0"/>
            </a:endParaRPr>
          </a:p>
          <a:p>
            <a:pPr algn="just">
              <a:buNone/>
            </a:pPr>
            <a:br>
              <a:rPr lang="es-ES" cap="none" dirty="0"/>
            </a:br>
            <a:endParaRPr lang="es-ES" cap="none" dirty="0"/>
          </a:p>
        </p:txBody>
      </p:sp>
    </p:spTree>
    <p:extLst>
      <p:ext uri="{BB962C8B-B14F-4D97-AF65-F5344CB8AC3E}">
        <p14:creationId xmlns:p14="http://schemas.microsoft.com/office/powerpoint/2010/main" val="108879135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267744" y="1"/>
            <a:ext cx="6408711" cy="404663"/>
          </a:xfrm>
        </p:spPr>
        <p:txBody>
          <a:bodyPr>
            <a:normAutofit fontScale="90000"/>
          </a:bodyPr>
          <a:lstStyle/>
          <a:p>
            <a:pPr algn="ctr"/>
            <a:r>
              <a:rPr lang="es-ES" sz="3700" dirty="0"/>
              <a:t>DIRECTRICES PARTICIONARIAS</a:t>
            </a:r>
          </a:p>
        </p:txBody>
      </p:sp>
      <p:pic>
        <p:nvPicPr>
          <p:cNvPr id="5" name="Picture 4" descr="Jaque mate en una partida de ajedrez">
            <a:extLst>
              <a:ext uri="{FF2B5EF4-FFF2-40B4-BE49-F238E27FC236}">
                <a16:creationId xmlns:a16="http://schemas.microsoft.com/office/drawing/2014/main" id="{132E7236-5274-C5C2-43A9-CA379316507C}"/>
              </a:ext>
            </a:extLst>
          </p:cNvPr>
          <p:cNvPicPr>
            <a:picLocks noChangeAspect="1"/>
          </p:cNvPicPr>
          <p:nvPr/>
        </p:nvPicPr>
        <p:blipFill rotWithShape="1">
          <a:blip r:embed="rId3"/>
          <a:srcRect l="27294" r="31551"/>
          <a:stretch>
            <a:fillRect/>
          </a:stretch>
        </p:blipFill>
        <p:spPr>
          <a:xfrm>
            <a:off x="303169" y="10"/>
            <a:ext cx="1604535" cy="5301586"/>
          </a:xfrm>
          <a:prstGeom prst="rect">
            <a:avLst/>
          </a:prstGeom>
          <a:ln w="57150" cmpd="thinThick">
            <a:solidFill>
              <a:schemeClr val="bg1">
                <a:lumMod val="50000"/>
              </a:schemeClr>
            </a:solidFill>
            <a:miter lim="800000"/>
          </a:ln>
        </p:spPr>
      </p:pic>
      <p:sp>
        <p:nvSpPr>
          <p:cNvPr id="3" name="2 Marcador de contenido"/>
          <p:cNvSpPr>
            <a:spLocks noGrp="1"/>
          </p:cNvSpPr>
          <p:nvPr>
            <p:ph idx="1"/>
          </p:nvPr>
        </p:nvSpPr>
        <p:spPr>
          <a:xfrm>
            <a:off x="2339752" y="404664"/>
            <a:ext cx="6192687" cy="4969921"/>
          </a:xfrm>
        </p:spPr>
        <p:txBody>
          <a:bodyPr>
            <a:noAutofit/>
          </a:bodyPr>
          <a:lstStyle/>
          <a:p>
            <a:pPr marL="0" indent="0">
              <a:lnSpc>
                <a:spcPct val="110000"/>
              </a:lnSpc>
              <a:buNone/>
            </a:pPr>
            <a:r>
              <a:rPr lang="es-ES" sz="1600" dirty="0">
                <a:latin typeface="Arial" panose="020B0604020202020204" pitchFamily="34" charset="0"/>
                <a:cs typeface="Arial" panose="020B0604020202020204" pitchFamily="34" charset="0"/>
              </a:rPr>
              <a:t>1) División en especie.</a:t>
            </a:r>
          </a:p>
          <a:p>
            <a:pPr marL="0" indent="0">
              <a:lnSpc>
                <a:spcPct val="110000"/>
              </a:lnSpc>
              <a:buNone/>
            </a:pPr>
            <a:r>
              <a:rPr lang="es-ES" sz="1600" dirty="0">
                <a:latin typeface="Arial" panose="020B0604020202020204" pitchFamily="34" charset="0"/>
                <a:cs typeface="Arial" panose="020B0604020202020204" pitchFamily="34" charset="0"/>
              </a:rPr>
              <a:t>2) Evitar la división antieconómica.</a:t>
            </a:r>
          </a:p>
          <a:p>
            <a:pPr marL="0" indent="0">
              <a:lnSpc>
                <a:spcPct val="110000"/>
              </a:lnSpc>
              <a:buNone/>
            </a:pPr>
            <a:r>
              <a:rPr lang="es-ES" sz="1600" dirty="0">
                <a:latin typeface="Arial" panose="020B0604020202020204" pitchFamily="34" charset="0"/>
                <a:cs typeface="Arial" panose="020B0604020202020204" pitchFamily="34" charset="0"/>
              </a:rPr>
              <a:t>3) Pedir la postergación total o parcial porque la realización actual afecta el valor de los bienes indivisos.</a:t>
            </a:r>
          </a:p>
          <a:p>
            <a:pPr marL="0" indent="0">
              <a:lnSpc>
                <a:spcPct val="110000"/>
              </a:lnSpc>
              <a:buNone/>
            </a:pPr>
            <a:r>
              <a:rPr lang="es-ES" sz="1600" dirty="0">
                <a:latin typeface="Arial" panose="020B0604020202020204" pitchFamily="34" charset="0"/>
                <a:cs typeface="Arial" panose="020B0604020202020204" pitchFamily="34" charset="0"/>
              </a:rPr>
              <a:t>4) Evitar el fraccionamiento de bienes y de las participaciones sociales</a:t>
            </a:r>
          </a:p>
          <a:p>
            <a:pPr marL="0" indent="0">
              <a:lnSpc>
                <a:spcPct val="110000"/>
              </a:lnSpc>
              <a:buNone/>
            </a:pPr>
            <a:r>
              <a:rPr lang="es-ES" sz="1600" dirty="0">
                <a:latin typeface="Arial" panose="020B0604020202020204" pitchFamily="34" charset="0"/>
                <a:cs typeface="Arial" panose="020B0604020202020204" pitchFamily="34" charset="0"/>
              </a:rPr>
              <a:t>5) Posibilidad de plantear indivisiones hereditarias forzosas.</a:t>
            </a:r>
          </a:p>
          <a:p>
            <a:pPr marL="0" indent="0">
              <a:lnSpc>
                <a:spcPct val="110000"/>
              </a:lnSpc>
              <a:buNone/>
            </a:pPr>
            <a:r>
              <a:rPr lang="es-ES" sz="1600" dirty="0">
                <a:latin typeface="Arial" panose="020B0604020202020204" pitchFamily="34" charset="0"/>
                <a:cs typeface="Arial" panose="020B0604020202020204" pitchFamily="34" charset="0"/>
              </a:rPr>
              <a:t>6) Atribución preferencial de bienes.</a:t>
            </a:r>
          </a:p>
          <a:p>
            <a:pPr marL="0" indent="0">
              <a:lnSpc>
                <a:spcPct val="110000"/>
              </a:lnSpc>
              <a:buNone/>
            </a:pPr>
            <a:r>
              <a:rPr lang="es-ES" sz="1600" dirty="0">
                <a:latin typeface="Arial" panose="020B0604020202020204" pitchFamily="34" charset="0"/>
                <a:cs typeface="Arial" panose="020B0604020202020204" pitchFamily="34" charset="0"/>
              </a:rPr>
              <a:t>7) Licitación.</a:t>
            </a:r>
          </a:p>
          <a:p>
            <a:pPr marL="0" indent="0">
              <a:lnSpc>
                <a:spcPct val="110000"/>
              </a:lnSpc>
              <a:buNone/>
            </a:pPr>
            <a:r>
              <a:rPr lang="es-ES" sz="1600" dirty="0">
                <a:latin typeface="Arial" panose="020B0604020202020204" pitchFamily="34" charset="0"/>
                <a:cs typeface="Arial" panose="020B0604020202020204" pitchFamily="34" charset="0"/>
              </a:rPr>
              <a:t>8) Posibilidad de formar hijuela de bajas.</a:t>
            </a:r>
          </a:p>
          <a:p>
            <a:pPr marL="0" indent="0">
              <a:lnSpc>
                <a:spcPct val="110000"/>
              </a:lnSpc>
              <a:buNone/>
            </a:pPr>
            <a:r>
              <a:rPr lang="es-ES" sz="1600" dirty="0">
                <a:latin typeface="Arial" panose="020B0604020202020204" pitchFamily="34" charset="0"/>
                <a:cs typeface="Arial" panose="020B0604020202020204" pitchFamily="34" charset="0"/>
              </a:rPr>
              <a:t>9) Partición parcial.</a:t>
            </a:r>
          </a:p>
          <a:p>
            <a:pPr marL="0" indent="0">
              <a:lnSpc>
                <a:spcPct val="110000"/>
              </a:lnSpc>
              <a:buNone/>
            </a:pPr>
            <a:r>
              <a:rPr lang="es-ES" sz="1600" dirty="0">
                <a:latin typeface="Arial" panose="020B0604020202020204" pitchFamily="34" charset="0"/>
                <a:cs typeface="Arial" panose="020B0604020202020204" pitchFamily="34" charset="0"/>
              </a:rPr>
              <a:t>10) Partición con compensación por saldo</a:t>
            </a: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188640"/>
            <a:ext cx="6408712" cy="864096"/>
          </a:xfrm>
        </p:spPr>
        <p:txBody>
          <a:bodyPr>
            <a:normAutofit/>
          </a:bodyPr>
          <a:lstStyle/>
          <a:p>
            <a:pPr algn="ctr">
              <a:lnSpc>
                <a:spcPct val="90000"/>
              </a:lnSpc>
            </a:pPr>
            <a:r>
              <a:rPr lang="es-ES" sz="2800" dirty="0"/>
              <a:t>DIRECTRICES  PARTICIONARIAS</a:t>
            </a:r>
          </a:p>
        </p:txBody>
      </p:sp>
      <p:sp>
        <p:nvSpPr>
          <p:cNvPr id="3" name="2 Marcador de contenido"/>
          <p:cNvSpPr>
            <a:spLocks noGrp="1"/>
          </p:cNvSpPr>
          <p:nvPr>
            <p:ph idx="1"/>
          </p:nvPr>
        </p:nvSpPr>
        <p:spPr>
          <a:xfrm>
            <a:off x="2195736" y="816637"/>
            <a:ext cx="6624736" cy="4628587"/>
          </a:xfrm>
        </p:spPr>
        <p:txBody>
          <a:bodyPr>
            <a:normAutofit/>
          </a:bodyPr>
          <a:lstStyle/>
          <a:p>
            <a:pPr>
              <a:buNone/>
            </a:pPr>
            <a:r>
              <a:rPr lang="es-ES" dirty="0">
                <a:latin typeface="Arial" panose="020B0604020202020204" pitchFamily="34" charset="0"/>
                <a:cs typeface="Arial" panose="020B0604020202020204" pitchFamily="34" charset="0"/>
              </a:rPr>
              <a:t>11) Partición provisional.</a:t>
            </a:r>
          </a:p>
          <a:p>
            <a:pPr>
              <a:buNone/>
            </a:pPr>
            <a:r>
              <a:rPr lang="es-ES" dirty="0">
                <a:latin typeface="Arial" panose="020B0604020202020204" pitchFamily="34" charset="0"/>
                <a:cs typeface="Arial" panose="020B0604020202020204" pitchFamily="34" charset="0"/>
              </a:rPr>
              <a:t>12) Partición judicial.</a:t>
            </a:r>
          </a:p>
          <a:p>
            <a:pPr>
              <a:buNone/>
            </a:pPr>
            <a:r>
              <a:rPr lang="es-ES" dirty="0">
                <a:latin typeface="Arial" panose="020B0604020202020204" pitchFamily="34" charset="0"/>
                <a:cs typeface="Arial" panose="020B0604020202020204" pitchFamily="34" charset="0"/>
              </a:rPr>
              <a:t>13) Formación de lotes iguales con o sin sorteo de los mismos.</a:t>
            </a:r>
          </a:p>
          <a:p>
            <a:pPr>
              <a:buNone/>
            </a:pPr>
            <a:r>
              <a:rPr lang="es-ES" dirty="0">
                <a:latin typeface="Arial" panose="020B0604020202020204" pitchFamily="34" charset="0"/>
                <a:cs typeface="Arial" panose="020B0604020202020204" pitchFamily="34" charset="0"/>
              </a:rPr>
              <a:t>14) Formación de lotes con o sin compensación pecuniaria.</a:t>
            </a:r>
          </a:p>
          <a:p>
            <a:pPr>
              <a:buNone/>
            </a:pPr>
            <a:r>
              <a:rPr lang="es-ES" dirty="0">
                <a:latin typeface="Arial" panose="020B0604020202020204" pitchFamily="34" charset="0"/>
                <a:cs typeface="Arial" panose="020B0604020202020204" pitchFamily="34" charset="0"/>
              </a:rPr>
              <a:t>15) Formación de lotes en condominio (entre 2 o  más coherederos).</a:t>
            </a:r>
          </a:p>
        </p:txBody>
      </p:sp>
      <p:pic>
        <p:nvPicPr>
          <p:cNvPr id="5" name="Picture 4" descr="Jaque mate en una partida de ajedrez">
            <a:extLst>
              <a:ext uri="{FF2B5EF4-FFF2-40B4-BE49-F238E27FC236}">
                <a16:creationId xmlns:a16="http://schemas.microsoft.com/office/drawing/2014/main" id="{132E7236-5274-C5C2-43A9-CA379316507C}"/>
              </a:ext>
            </a:extLst>
          </p:cNvPr>
          <p:cNvPicPr>
            <a:picLocks noChangeAspect="1"/>
          </p:cNvPicPr>
          <p:nvPr/>
        </p:nvPicPr>
        <p:blipFill rotWithShape="1">
          <a:blip r:embed="rId2"/>
          <a:srcRect l="25562" r="29747" b="1"/>
          <a:stretch/>
        </p:blipFill>
        <p:spPr>
          <a:xfrm>
            <a:off x="20" y="-1"/>
            <a:ext cx="20517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59620568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12479-E490-4162-B384-2206F2152C91}"/>
              </a:ext>
            </a:extLst>
          </p:cNvPr>
          <p:cNvSpPr>
            <a:spLocks noGrp="1"/>
          </p:cNvSpPr>
          <p:nvPr>
            <p:ph type="title"/>
          </p:nvPr>
        </p:nvSpPr>
        <p:spPr>
          <a:xfrm>
            <a:off x="1907703" y="0"/>
            <a:ext cx="6408713" cy="1196752"/>
          </a:xfrm>
        </p:spPr>
        <p:txBody>
          <a:bodyPr>
            <a:normAutofit/>
          </a:bodyPr>
          <a:lstStyle/>
          <a:p>
            <a:pPr algn="ctr"/>
            <a:r>
              <a:rPr lang="es-AR" dirty="0"/>
              <a:t>CUENTA PARTICIONARIA</a:t>
            </a:r>
          </a:p>
        </p:txBody>
      </p:sp>
      <p:pic>
        <p:nvPicPr>
          <p:cNvPr id="5" name="Picture 4">
            <a:extLst>
              <a:ext uri="{FF2B5EF4-FFF2-40B4-BE49-F238E27FC236}">
                <a16:creationId xmlns:a16="http://schemas.microsoft.com/office/drawing/2014/main" id="{C0F13D6D-A857-D4FD-E1A9-7957312ECD89}"/>
              </a:ext>
            </a:extLst>
          </p:cNvPr>
          <p:cNvPicPr>
            <a:picLocks noChangeAspect="1"/>
          </p:cNvPicPr>
          <p:nvPr/>
        </p:nvPicPr>
        <p:blipFill rotWithShape="1">
          <a:blip r:embed="rId2"/>
          <a:srcRect l="41446" r="41759"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Marcador de contenido 2">
            <a:extLst>
              <a:ext uri="{FF2B5EF4-FFF2-40B4-BE49-F238E27FC236}">
                <a16:creationId xmlns:a16="http://schemas.microsoft.com/office/drawing/2014/main" id="{536CD10D-1504-4753-86FE-1553BE9FAF4C}"/>
              </a:ext>
            </a:extLst>
          </p:cNvPr>
          <p:cNvSpPr>
            <a:spLocks noGrp="1"/>
          </p:cNvSpPr>
          <p:nvPr>
            <p:ph idx="1"/>
          </p:nvPr>
        </p:nvSpPr>
        <p:spPr>
          <a:xfrm>
            <a:off x="1907703" y="980729"/>
            <a:ext cx="6336705" cy="4608512"/>
          </a:xfrm>
        </p:spPr>
        <p:txBody>
          <a:bodyPr>
            <a:normAutofit/>
          </a:bodyPr>
          <a:lstStyle/>
          <a:p>
            <a:pPr marL="0" indent="0">
              <a:buNone/>
            </a:pPr>
            <a:r>
              <a:rPr lang="es-AR" sz="3200" dirty="0"/>
              <a:t>Prenotados</a:t>
            </a:r>
          </a:p>
          <a:p>
            <a:pPr marL="0" indent="0">
              <a:buNone/>
            </a:pPr>
            <a:r>
              <a:rPr lang="es-AR" sz="3200" dirty="0"/>
              <a:t>Cuerpo general de bienes</a:t>
            </a:r>
          </a:p>
          <a:p>
            <a:pPr marL="0" indent="0">
              <a:buNone/>
            </a:pPr>
            <a:r>
              <a:rPr lang="es-AR" sz="3200" dirty="0"/>
              <a:t>Bajas comunes</a:t>
            </a:r>
          </a:p>
          <a:p>
            <a:pPr marL="0" indent="0">
              <a:buNone/>
            </a:pPr>
            <a:r>
              <a:rPr lang="es-AR" sz="3200" dirty="0"/>
              <a:t>Líquido partible</a:t>
            </a:r>
          </a:p>
          <a:p>
            <a:pPr marL="0" indent="0">
              <a:buNone/>
            </a:pPr>
            <a:r>
              <a:rPr lang="es-AR" sz="3200" dirty="0"/>
              <a:t>División</a:t>
            </a:r>
          </a:p>
          <a:p>
            <a:pPr marL="0" indent="0">
              <a:buNone/>
            </a:pPr>
            <a:r>
              <a:rPr lang="es-AR" sz="3200" dirty="0"/>
              <a:t>Adjudicación</a:t>
            </a:r>
          </a:p>
        </p:txBody>
      </p:sp>
    </p:spTree>
    <p:extLst>
      <p:ext uri="{BB962C8B-B14F-4D97-AF65-F5344CB8AC3E}">
        <p14:creationId xmlns:p14="http://schemas.microsoft.com/office/powerpoint/2010/main" val="6265658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ACD7915-E917-41A6-BA6A-CE6A5E95A038}"/>
              </a:ext>
            </a:extLst>
          </p:cNvPr>
          <p:cNvSpPr>
            <a:spLocks noGrp="1"/>
          </p:cNvSpPr>
          <p:nvPr>
            <p:ph type="title"/>
          </p:nvPr>
        </p:nvSpPr>
        <p:spPr>
          <a:xfrm>
            <a:off x="514351" y="0"/>
            <a:ext cx="2833513" cy="5365162"/>
          </a:xfrm>
        </p:spPr>
        <p:txBody>
          <a:bodyPr>
            <a:normAutofit/>
          </a:bodyPr>
          <a:lstStyle/>
          <a:p>
            <a:pPr algn="ctr"/>
            <a:r>
              <a:rPr lang="es-AR" sz="7200" dirty="0"/>
              <a:t>FIN</a:t>
            </a:r>
          </a:p>
        </p:txBody>
      </p:sp>
      <p:sp>
        <p:nvSpPr>
          <p:cNvPr id="2" name="Marcador de contenido 1">
            <a:extLst>
              <a:ext uri="{FF2B5EF4-FFF2-40B4-BE49-F238E27FC236}">
                <a16:creationId xmlns:a16="http://schemas.microsoft.com/office/drawing/2014/main" id="{59FF7C62-FAE8-452F-86F0-62A1E21405A9}"/>
              </a:ext>
            </a:extLst>
          </p:cNvPr>
          <p:cNvSpPr>
            <a:spLocks noGrp="1"/>
          </p:cNvSpPr>
          <p:nvPr>
            <p:ph idx="1"/>
          </p:nvPr>
        </p:nvSpPr>
        <p:spPr>
          <a:xfrm>
            <a:off x="514350" y="3284984"/>
            <a:ext cx="3713558" cy="2080178"/>
          </a:xfrm>
        </p:spPr>
        <p:txBody>
          <a:bodyPr>
            <a:normAutofit/>
          </a:bodyPr>
          <a:lstStyle/>
          <a:p>
            <a:pPr marL="0" indent="0">
              <a:buNone/>
            </a:pPr>
            <a:endParaRPr lang="es-AR" dirty="0"/>
          </a:p>
          <a:p>
            <a:endParaRPr lang="es-AR" dirty="0"/>
          </a:p>
          <a:p>
            <a:pPr marL="109728" indent="0">
              <a:buNone/>
            </a:pPr>
            <a:r>
              <a:rPr lang="es-AR" dirty="0">
                <a:latin typeface="Arial" panose="020B0604020202020204" pitchFamily="34" charset="0"/>
              </a:rPr>
              <a:t>			</a:t>
            </a:r>
          </a:p>
        </p:txBody>
      </p:sp>
      <p:pic>
        <p:nvPicPr>
          <p:cNvPr id="5" name="Picture 4" descr="Killer whale fins">
            <a:extLst>
              <a:ext uri="{FF2B5EF4-FFF2-40B4-BE49-F238E27FC236}">
                <a16:creationId xmlns:a16="http://schemas.microsoft.com/office/drawing/2014/main" id="{5753529F-11F2-FAEF-A0DD-2B0E2C73128B}"/>
              </a:ext>
            </a:extLst>
          </p:cNvPr>
          <p:cNvPicPr>
            <a:picLocks noChangeAspect="1"/>
          </p:cNvPicPr>
          <p:nvPr/>
        </p:nvPicPr>
        <p:blipFill rotWithShape="1">
          <a:blip r:embed="rId3"/>
          <a:srcRect l="23775" r="26081" b="-1"/>
          <a:stretch>
            <a:fillRect/>
          </a:stretch>
        </p:blipFill>
        <p:spPr>
          <a:xfrm>
            <a:off x="4570807" y="10"/>
            <a:ext cx="3982642" cy="5301586"/>
          </a:xfrm>
          <a:prstGeom prst="rect">
            <a:avLst/>
          </a:prstGeom>
          <a:ln w="57150" cmpd="thinThick">
            <a:solidFill>
              <a:schemeClr val="bg1">
                <a:lumMod val="50000"/>
              </a:schemeClr>
            </a:solidFill>
            <a:miter lim="800000"/>
          </a:ln>
        </p:spPr>
      </p:pic>
      <p:pic>
        <p:nvPicPr>
          <p:cNvPr id="6" name="Imagen 5">
            <a:extLst>
              <a:ext uri="{FF2B5EF4-FFF2-40B4-BE49-F238E27FC236}">
                <a16:creationId xmlns:a16="http://schemas.microsoft.com/office/drawing/2014/main" id="{5AE7F849-C92F-CEFD-1919-2AECE9DF6786}"/>
              </a:ext>
            </a:extLst>
          </p:cNvPr>
          <p:cNvPicPr>
            <a:picLocks noChangeAspect="1"/>
          </p:cNvPicPr>
          <p:nvPr/>
        </p:nvPicPr>
        <p:blipFill>
          <a:blip r:embed="rId4"/>
          <a:stretch>
            <a:fillRect/>
          </a:stretch>
        </p:blipFill>
        <p:spPr>
          <a:xfrm>
            <a:off x="3563888" y="0"/>
            <a:ext cx="5065760" cy="5365162"/>
          </a:xfrm>
          <a:prstGeom prst="rect">
            <a:avLst/>
          </a:prstGeom>
        </p:spPr>
      </p:pic>
    </p:spTree>
    <p:extLst>
      <p:ext uri="{BB962C8B-B14F-4D97-AF65-F5344CB8AC3E}">
        <p14:creationId xmlns:p14="http://schemas.microsoft.com/office/powerpoint/2010/main" val="3660498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Conclusión de la indivisión</a:t>
            </a:r>
          </a:p>
        </p:txBody>
      </p:sp>
      <p:sp>
        <p:nvSpPr>
          <p:cNvPr id="3" name="2 Marcador de contenido"/>
          <p:cNvSpPr>
            <a:spLocks noGrp="1"/>
          </p:cNvSpPr>
          <p:nvPr>
            <p:ph idx="1"/>
          </p:nvPr>
        </p:nvSpPr>
        <p:spPr/>
        <p:txBody>
          <a:bodyPr>
            <a:normAutofit/>
          </a:bodyPr>
          <a:lstStyle/>
          <a:p>
            <a:pPr marL="0" indent="0" algn="just">
              <a:buNone/>
            </a:pPr>
            <a:r>
              <a:rPr lang="es-ES" sz="2400" cap="none" dirty="0"/>
              <a:t>Artículo 2363.- Conclusión de la indivisión. La indivisión hereditaria sólo cesa con la partición. Si la partición incluye bienes registrables, es oponible a los terceros desde su inscripción en los registros respectivos.</a:t>
            </a:r>
          </a:p>
          <a:p>
            <a:pPr algn="just">
              <a:buNone/>
            </a:pPr>
            <a:br>
              <a:rPr lang="es-ES" sz="2400" dirty="0"/>
            </a:br>
            <a:endParaRPr lang="es-E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332657"/>
            <a:ext cx="7797662" cy="864096"/>
          </a:xfrm>
        </p:spPr>
        <p:txBody>
          <a:bodyPr/>
          <a:lstStyle/>
          <a:p>
            <a:pPr algn="ctr"/>
            <a:r>
              <a:rPr lang="es-ES" dirty="0"/>
              <a:t>LEGITIMACIÓN</a:t>
            </a:r>
          </a:p>
        </p:txBody>
      </p:sp>
      <p:sp>
        <p:nvSpPr>
          <p:cNvPr id="3" name="2 Marcador de contenido"/>
          <p:cNvSpPr>
            <a:spLocks noGrp="1"/>
          </p:cNvSpPr>
          <p:nvPr>
            <p:ph idx="1"/>
          </p:nvPr>
        </p:nvSpPr>
        <p:spPr>
          <a:xfrm>
            <a:off x="514351" y="1628800"/>
            <a:ext cx="7797662" cy="3960440"/>
          </a:xfrm>
        </p:spPr>
        <p:txBody>
          <a:bodyPr>
            <a:noAutofit/>
          </a:bodyPr>
          <a:lstStyle/>
          <a:p>
            <a:pPr algn="just">
              <a:buNone/>
            </a:pPr>
            <a:endParaRPr lang="es-ES" cap="none" dirty="0">
              <a:latin typeface="Arial" panose="020B0604020202020204" pitchFamily="34" charset="0"/>
              <a:cs typeface="Arial" panose="020B0604020202020204" pitchFamily="34" charset="0"/>
            </a:endParaRPr>
          </a:p>
          <a:p>
            <a:pPr marL="0" indent="0" algn="just">
              <a:buNone/>
            </a:pPr>
            <a:r>
              <a:rPr lang="es-ES" cap="none" dirty="0">
                <a:latin typeface="Arial" panose="020B0604020202020204" pitchFamily="34" charset="0"/>
                <a:cs typeface="Arial" panose="020B0604020202020204" pitchFamily="34" charset="0"/>
              </a:rPr>
              <a:t>Artículo 2364.- Legitimación. Pueden pedir la partición los copropietarios de la masa indivisa y los cesionarios de sus derechos. También pueden hacerlo, por vía de subrogación, sus acreedores, y los beneficiarios de legados o cargos que pesan sobre un heredero.</a:t>
            </a:r>
          </a:p>
          <a:p>
            <a:pPr marL="0" indent="0" algn="just">
              <a:buNone/>
            </a:pPr>
            <a:r>
              <a:rPr lang="es-ES" cap="none" dirty="0">
                <a:latin typeface="Arial" panose="020B0604020202020204" pitchFamily="34" charset="0"/>
                <a:cs typeface="Arial" panose="020B0604020202020204" pitchFamily="34" charset="0"/>
              </a:rPr>
              <a:t>En caso de muerte de un heredero, o de cesión de sus derechos a varias personas, cualquiera de los herederos o cesionarios puede pedir la partición; pero si todos ellos lo hacen, deben unificar su representación.</a:t>
            </a:r>
          </a:p>
          <a:p>
            <a:pPr algn="just">
              <a:buNone/>
            </a:pPr>
            <a:br>
              <a:rPr lang="es-ES" dirty="0"/>
            </a:br>
            <a:endParaRPr lang="es-E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cap="all" dirty="0"/>
              <a:t>Oportunidad para pedirla</a:t>
            </a:r>
          </a:p>
        </p:txBody>
      </p:sp>
      <p:sp>
        <p:nvSpPr>
          <p:cNvPr id="3" name="2 Marcador de contenido"/>
          <p:cNvSpPr>
            <a:spLocks noGrp="1"/>
          </p:cNvSpPr>
          <p:nvPr>
            <p:ph idx="1"/>
          </p:nvPr>
        </p:nvSpPr>
        <p:spPr>
          <a:xfrm>
            <a:off x="514351" y="1772816"/>
            <a:ext cx="7797662" cy="3601769"/>
          </a:xfrm>
        </p:spPr>
        <p:txBody>
          <a:bodyPr>
            <a:normAutofit lnSpcReduction="10000"/>
          </a:bodyPr>
          <a:lstStyle/>
          <a:p>
            <a:pPr marL="0" indent="0" algn="just">
              <a:buNone/>
            </a:pPr>
            <a:r>
              <a:rPr lang="es-ES" sz="2200" cap="none" dirty="0">
                <a:latin typeface="Arial" panose="020B0604020202020204" pitchFamily="34" charset="0"/>
                <a:cs typeface="Arial" panose="020B0604020202020204" pitchFamily="34" charset="0"/>
              </a:rPr>
              <a:t>Artículo 2365.- Oportunidad para pedirla. La partición puede ser solicitada en todo tiempo después de aprobados el inventario y avalúo de los bienes.</a:t>
            </a:r>
          </a:p>
          <a:p>
            <a:pPr marL="0" indent="0" algn="just">
              <a:buNone/>
            </a:pPr>
            <a:r>
              <a:rPr lang="es-ES" sz="2200" cap="none" dirty="0">
                <a:latin typeface="Arial" panose="020B0604020202020204" pitchFamily="34" charset="0"/>
                <a:cs typeface="Arial" panose="020B0604020202020204" pitchFamily="34" charset="0"/>
              </a:rPr>
              <a:t>Sin embargo, cualquiera de los copartícipes puede pedir que la partición se postergue total o parcialmente por el tiempo que fije el juez si su realización inmediata puede redundar en perjuicio del valor de los bienes indivisos.</a:t>
            </a:r>
          </a:p>
          <a:p>
            <a:pPr algn="just">
              <a:buNone/>
            </a:pPr>
            <a:br>
              <a:rPr lang="es-ES" cap="none" dirty="0"/>
            </a:br>
            <a:endParaRPr lang="es-ES" cap="none"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1" y="332656"/>
            <a:ext cx="7797662" cy="1150760"/>
          </a:xfrm>
        </p:spPr>
        <p:txBody>
          <a:bodyPr/>
          <a:lstStyle/>
          <a:p>
            <a:pPr algn="ctr"/>
            <a:r>
              <a:rPr lang="es-ES" cap="all" dirty="0"/>
              <a:t>Herederos condicionales</a:t>
            </a:r>
          </a:p>
        </p:txBody>
      </p:sp>
      <p:sp>
        <p:nvSpPr>
          <p:cNvPr id="3" name="2 Marcador de contenido"/>
          <p:cNvSpPr>
            <a:spLocks noGrp="1"/>
          </p:cNvSpPr>
          <p:nvPr>
            <p:ph idx="1"/>
          </p:nvPr>
        </p:nvSpPr>
        <p:spPr>
          <a:xfrm>
            <a:off x="514351" y="1628800"/>
            <a:ext cx="7797662" cy="3745785"/>
          </a:xfrm>
        </p:spPr>
        <p:txBody>
          <a:bodyPr>
            <a:normAutofit fontScale="92500" lnSpcReduction="20000"/>
          </a:bodyPr>
          <a:lstStyle/>
          <a:p>
            <a:pPr marL="0" indent="0" algn="just">
              <a:lnSpc>
                <a:spcPct val="150000"/>
              </a:lnSpc>
              <a:buNone/>
            </a:pPr>
            <a:r>
              <a:rPr lang="es-ES" cap="none" dirty="0">
                <a:latin typeface="Arial" panose="020B0604020202020204" pitchFamily="34" charset="0"/>
                <a:cs typeface="Arial" panose="020B0604020202020204" pitchFamily="34" charset="0"/>
              </a:rPr>
              <a:t>Artículo 2366.- Herederos condicionales. Los herederos instituidos bajo condición suspensiva no pueden pedir la partición mientras la condición no está cumplida, pero pueden pedirla los coherederos, asegurando el derecho de los herederos condicionales.</a:t>
            </a:r>
          </a:p>
          <a:p>
            <a:pPr marL="0" indent="0" algn="just">
              <a:lnSpc>
                <a:spcPct val="150000"/>
              </a:lnSpc>
              <a:buNone/>
            </a:pPr>
            <a:r>
              <a:rPr lang="es-ES" cap="none" dirty="0">
                <a:latin typeface="Arial" panose="020B0604020202020204" pitchFamily="34" charset="0"/>
                <a:cs typeface="Arial" panose="020B0604020202020204" pitchFamily="34" charset="0"/>
              </a:rPr>
              <a:t>Los instituidos bajo condición resolutoria pueden pedir la partición, pero deben asegurar el derecho de quienes los sustituyen al cumplirse la condición.</a:t>
            </a:r>
          </a:p>
          <a:p>
            <a:pPr algn="just">
              <a:buNone/>
            </a:pPr>
            <a:br>
              <a:rPr lang="es-ES" cap="none" dirty="0">
                <a:latin typeface="Arial" panose="020B0604020202020204" pitchFamily="34" charset="0"/>
                <a:cs typeface="Arial" panose="020B0604020202020204" pitchFamily="34" charset="0"/>
              </a:rPr>
            </a:br>
            <a:endParaRPr lang="es-ES" cap="none"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cap="all" dirty="0"/>
              <a:t>Partición parcial</a:t>
            </a:r>
          </a:p>
        </p:txBody>
      </p:sp>
      <p:sp>
        <p:nvSpPr>
          <p:cNvPr id="3" name="2 Marcador de contenido"/>
          <p:cNvSpPr>
            <a:spLocks noGrp="1"/>
          </p:cNvSpPr>
          <p:nvPr>
            <p:ph idx="1"/>
          </p:nvPr>
        </p:nvSpPr>
        <p:spPr/>
        <p:txBody>
          <a:bodyPr/>
          <a:lstStyle/>
          <a:p>
            <a:pPr marL="0" indent="0" algn="just">
              <a:buNone/>
            </a:pPr>
            <a:r>
              <a:rPr lang="es-ES" sz="2800" cap="none" dirty="0">
                <a:latin typeface="Arial" panose="020B0604020202020204" pitchFamily="34" charset="0"/>
                <a:cs typeface="Arial" panose="020B0604020202020204" pitchFamily="34" charset="0"/>
              </a:rPr>
              <a:t>Artículo </a:t>
            </a:r>
            <a:r>
              <a:rPr lang="es-ES" sz="2800" dirty="0">
                <a:latin typeface="Arial" panose="020B0604020202020204" pitchFamily="34" charset="0"/>
                <a:cs typeface="Arial" panose="020B0604020202020204" pitchFamily="34" charset="0"/>
              </a:rPr>
              <a:t>2367.- </a:t>
            </a:r>
            <a:r>
              <a:rPr lang="es-ES" sz="2800" cap="none" dirty="0">
                <a:latin typeface="Arial" panose="020B0604020202020204" pitchFamily="34" charset="0"/>
                <a:cs typeface="Arial" panose="020B0604020202020204" pitchFamily="34" charset="0"/>
              </a:rPr>
              <a:t>Partición parcial. Si una parte de los bienes no es susceptible de división inmediata, se puede pedir la partición de los que son actualmente partibles.</a:t>
            </a:r>
          </a:p>
          <a:p>
            <a:pPr algn="just">
              <a:buNone/>
            </a:pPr>
            <a:br>
              <a:rPr lang="es-ES" dirty="0"/>
            </a:br>
            <a:endParaRPr lang="es-E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TM04033927[[fn=Evento principal]]</Template>
  <TotalTime>4360</TotalTime>
  <Words>3060</Words>
  <Application>Microsoft Office PowerPoint</Application>
  <PresentationFormat>Presentación en pantalla (4:3)</PresentationFormat>
  <Paragraphs>205</Paragraphs>
  <Slides>46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46</vt:i4>
      </vt:variant>
    </vt:vector>
  </HeadingPairs>
  <TitlesOfParts>
    <vt:vector size="51" baseType="lpstr">
      <vt:lpstr>Aptos</vt:lpstr>
      <vt:lpstr>Arial</vt:lpstr>
      <vt:lpstr>Century Gothic</vt:lpstr>
      <vt:lpstr>Impact</vt:lpstr>
      <vt:lpstr>Evento principal</vt:lpstr>
      <vt:lpstr>COLEGIO DE ABOGADOS DE SAN nicolás</vt:lpstr>
      <vt:lpstr>Derecho sucesorio</vt:lpstr>
      <vt:lpstr>Etapas en el proceso sucesorio</vt:lpstr>
      <vt:lpstr>partición</vt:lpstr>
      <vt:lpstr>Conclusión de la indivisión</vt:lpstr>
      <vt:lpstr>LEGITIMACIÓN</vt:lpstr>
      <vt:lpstr>Oportunidad para pedirla</vt:lpstr>
      <vt:lpstr>Herederos condicionales</vt:lpstr>
      <vt:lpstr>Partición parcial</vt:lpstr>
      <vt:lpstr>PRESCRIPCIÓN</vt:lpstr>
      <vt:lpstr>FORMAS DE PARTICIÓN</vt:lpstr>
      <vt:lpstr>Partición privada </vt:lpstr>
      <vt:lpstr>Partición privada</vt:lpstr>
      <vt:lpstr>PARTICIÓN JUDICIAL</vt:lpstr>
      <vt:lpstr>PARTICIÓN JUDICIAL</vt:lpstr>
      <vt:lpstr>¿PARTICIÓN MIXTA?</vt:lpstr>
      <vt:lpstr>PARTICIÓN PROVISIONAL</vt:lpstr>
      <vt:lpstr>PARTICIÓN parcial</vt:lpstr>
      <vt:lpstr>LICITACIÓN (2372)</vt:lpstr>
      <vt:lpstr>LICITACIÓN</vt:lpstr>
      <vt:lpstr>PARTIDOR (2373)</vt:lpstr>
      <vt:lpstr>PARTIDOR</vt:lpstr>
      <vt:lpstr>PARTICIÓN EN ESPECIe</vt:lpstr>
      <vt:lpstr>PRINCIPIO DE PARTICIÓN EN ESPECIE</vt:lpstr>
      <vt:lpstr>DIVISIÓN ANTIECONÓMICA</vt:lpstr>
      <vt:lpstr>Composición de la masa partible</vt:lpstr>
      <vt:lpstr>Composición de la masa</vt:lpstr>
      <vt:lpstr>FORMACIÓN DE LOTES</vt:lpstr>
      <vt:lpstr>FORMACIÓN DE LOTES</vt:lpstr>
      <vt:lpstr>Formación de los lotes</vt:lpstr>
      <vt:lpstr>Asignación de lotes</vt:lpstr>
      <vt:lpstr>ASIGNACIÓN DE LOS LOTES (ART. 2378)</vt:lpstr>
      <vt:lpstr>TITULOS. OBJETOS COMUNES</vt:lpstr>
      <vt:lpstr>Atribución preferencial del establecimiento </vt:lpstr>
      <vt:lpstr>Atribución preferencial de establecimiento</vt:lpstr>
      <vt:lpstr>Atribución preferencial de otros bienes</vt:lpstr>
      <vt:lpstr>Atribución preferencial de otros bienes</vt:lpstr>
      <vt:lpstr>ATRIBUCIÓN PREFERENCIAL DE OTROS BIENES</vt:lpstr>
      <vt:lpstr>PETICIÓN POR VARIOS INTERESADOS</vt:lpstr>
      <vt:lpstr>Petición por varios interesados</vt:lpstr>
      <vt:lpstr>DERECHO REAL DE HABITACIÓN DEL CÓNYUGE SUPÉRSTITE</vt:lpstr>
      <vt:lpstr>CARGAS DE LA MASA</vt:lpstr>
      <vt:lpstr>DIRECTRICES PARTICIONARIAS</vt:lpstr>
      <vt:lpstr>DIRECTRICES  PARTICIONARIAS</vt:lpstr>
      <vt:lpstr>CUENTA PARTICIONARIA</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DIPLOMATURA EN EL NUEVO DERECHO PRIVADO ARGENTINO</dc:title>
  <dc:creator>Mariana</dc:creator>
  <cp:lastModifiedBy>Martinez, Geronimo Jose</cp:lastModifiedBy>
  <cp:revision>313</cp:revision>
  <dcterms:created xsi:type="dcterms:W3CDTF">2015-05-18T13:44:32Z</dcterms:created>
  <dcterms:modified xsi:type="dcterms:W3CDTF">2025-11-18T18:24:49Z</dcterms:modified>
</cp:coreProperties>
</file>