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85" r:id="rId4"/>
    <p:sldId id="258" r:id="rId5"/>
    <p:sldId id="259" r:id="rId6"/>
    <p:sldId id="257" r:id="rId7"/>
    <p:sldId id="266" r:id="rId8"/>
    <p:sldId id="264" r:id="rId9"/>
    <p:sldId id="260" r:id="rId10"/>
    <p:sldId id="286" r:id="rId11"/>
    <p:sldId id="287" r:id="rId12"/>
    <p:sldId id="288" r:id="rId13"/>
    <p:sldId id="263" r:id="rId14"/>
    <p:sldId id="265" r:id="rId15"/>
    <p:sldId id="284" r:id="rId16"/>
    <p:sldId id="267" r:id="rId17"/>
    <p:sldId id="268" r:id="rId18"/>
    <p:sldId id="270" r:id="rId19"/>
    <p:sldId id="275" r:id="rId20"/>
    <p:sldId id="289" r:id="rId21"/>
    <p:sldId id="281" r:id="rId22"/>
    <p:sldId id="290" r:id="rId23"/>
    <p:sldId id="271" r:id="rId24"/>
    <p:sldId id="282" r:id="rId25"/>
    <p:sldId id="276" r:id="rId26"/>
    <p:sldId id="274" r:id="rId27"/>
    <p:sldId id="291" r:id="rId28"/>
    <p:sldId id="27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showGuides="1">
      <p:cViewPr varScale="1">
        <p:scale>
          <a:sx n="111" d="100"/>
          <a:sy n="111" d="100"/>
        </p:scale>
        <p:origin x="41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90902" y="1749777"/>
            <a:ext cx="8915399" cy="2688937"/>
          </a:xfrm>
        </p:spPr>
        <p:txBody>
          <a:bodyPr>
            <a:normAutofit/>
          </a:bodyPr>
          <a:lstStyle/>
          <a:p>
            <a:r>
              <a:rPr lang="es-ES" b="1" dirty="0"/>
              <a:t>Exclusión hereditaria, separación de hecho y violencia familiar</a:t>
            </a:r>
            <a:endParaRPr lang="es-AR" b="1" dirty="0"/>
          </a:p>
        </p:txBody>
      </p:sp>
      <p:sp>
        <p:nvSpPr>
          <p:cNvPr id="3" name="Subtítulo 2"/>
          <p:cNvSpPr>
            <a:spLocks noGrp="1"/>
          </p:cNvSpPr>
          <p:nvPr>
            <p:ph type="subTitle" idx="1"/>
          </p:nvPr>
        </p:nvSpPr>
        <p:spPr/>
        <p:txBody>
          <a:bodyPr>
            <a:normAutofit fontScale="92500" lnSpcReduction="10000"/>
          </a:bodyPr>
          <a:lstStyle/>
          <a:p>
            <a:r>
              <a:rPr lang="es-ES" sz="3600" dirty="0">
                <a:solidFill>
                  <a:schemeClr val="accent5">
                    <a:lumMod val="50000"/>
                  </a:schemeClr>
                </a:solidFill>
              </a:rPr>
              <a:t>						CARGA PROBATORIA</a:t>
            </a:r>
          </a:p>
          <a:p>
            <a:r>
              <a:rPr lang="es-ES" sz="3600" dirty="0">
                <a:solidFill>
                  <a:schemeClr val="accent5">
                    <a:lumMod val="50000"/>
                  </a:schemeClr>
                </a:solidFill>
              </a:rPr>
              <a:t>						Dra. Amalia Fernández Balbis</a:t>
            </a:r>
            <a:endParaRPr lang="es-AR" sz="3600" dirty="0">
              <a:solidFill>
                <a:schemeClr val="accent5">
                  <a:lumMod val="50000"/>
                </a:schemeClr>
              </a:solidFill>
            </a:endParaRPr>
          </a:p>
        </p:txBody>
      </p:sp>
    </p:spTree>
    <p:extLst>
      <p:ext uri="{BB962C8B-B14F-4D97-AF65-F5344CB8AC3E}">
        <p14:creationId xmlns:p14="http://schemas.microsoft.com/office/powerpoint/2010/main" val="215920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188" y="624109"/>
            <a:ext cx="9405424" cy="6037245"/>
          </a:xfrm>
        </p:spPr>
        <p:txBody>
          <a:bodyPr>
            <a:normAutofit fontScale="90000"/>
          </a:bodyPr>
          <a:lstStyle/>
          <a:p>
            <a:r>
              <a:rPr lang="es-AR" sz="3200" dirty="0"/>
              <a:t>¿Es un deber jurídico la </a:t>
            </a:r>
            <a:r>
              <a:rPr lang="es-AR" sz="3200" b="1" dirty="0">
                <a:solidFill>
                  <a:schemeClr val="accent1">
                    <a:lumMod val="75000"/>
                  </a:schemeClr>
                </a:solidFill>
              </a:rPr>
              <a:t>convivencia</a:t>
            </a:r>
            <a:r>
              <a:rPr lang="es-AR" sz="3200" dirty="0"/>
              <a:t> en el matrimonio?</a:t>
            </a:r>
            <a:br>
              <a:rPr lang="es-AR" sz="3200" dirty="0"/>
            </a:br>
            <a:r>
              <a:rPr lang="es-AR" sz="3200" dirty="0"/>
              <a:t/>
            </a:r>
            <a:br>
              <a:rPr lang="es-AR" sz="3200" dirty="0"/>
            </a:br>
            <a:r>
              <a:rPr lang="es-AR" sz="3200" dirty="0"/>
              <a:t>“</a:t>
            </a:r>
            <a:r>
              <a:rPr lang="es-AR" sz="2700" dirty="0">
                <a:solidFill>
                  <a:schemeClr val="accent2">
                    <a:lumMod val="50000"/>
                  </a:schemeClr>
                </a:solidFill>
                <a:latin typeface="Bahnschrift Light Condensed" panose="020B0502040204020203" pitchFamily="34" charset="0"/>
              </a:rPr>
              <a:t>Art. 431. Asistencia. Los esposos se comprometen a desarrollar un proyecto de vida en común basado en la cooperación, la convivencia y el deber moral de fidelidad. Deben prestarse asistencia mutua”.</a:t>
            </a:r>
            <a:br>
              <a:rPr lang="es-AR" sz="2700" dirty="0">
                <a:solidFill>
                  <a:schemeClr val="accent2">
                    <a:lumMod val="50000"/>
                  </a:schemeClr>
                </a:solidFill>
                <a:latin typeface="Bahnschrift Light Condensed" panose="020B0502040204020203" pitchFamily="34" charset="0"/>
              </a:rPr>
            </a:br>
            <a:r>
              <a:rPr lang="es-AR" sz="3200" dirty="0"/>
              <a:t/>
            </a:r>
            <a:br>
              <a:rPr lang="es-AR" sz="3200" dirty="0"/>
            </a:br>
            <a:r>
              <a:rPr lang="es-AR" sz="3200" dirty="0"/>
              <a:t/>
            </a:r>
            <a:br>
              <a:rPr lang="es-AR" sz="3200" dirty="0"/>
            </a:br>
            <a:r>
              <a:rPr lang="es-AR" sz="3200" dirty="0"/>
              <a:t>Para el CCCN el “deber de convivencia” es de índole moral, por lo que si los cónyuges deciden no convivir, no existe sanción en el plano jurídico. Rige el principio de </a:t>
            </a:r>
            <a:r>
              <a:rPr lang="es-AR" sz="3200" b="1" dirty="0">
                <a:solidFill>
                  <a:srgbClr val="00B050"/>
                </a:solidFill>
              </a:rPr>
              <a:t>autonomía de la voluntad</a:t>
            </a:r>
            <a:r>
              <a:rPr lang="es-AR" sz="3200" dirty="0"/>
              <a:t>.</a:t>
            </a:r>
            <a:br>
              <a:rPr lang="es-AR" sz="3200" dirty="0"/>
            </a:br>
            <a:r>
              <a:rPr lang="es-AR" sz="3200" dirty="0"/>
              <a:t/>
            </a:r>
            <a:br>
              <a:rPr lang="es-AR" sz="3200" dirty="0"/>
            </a:br>
            <a:endParaRPr lang="es-AR" sz="3200" i="1" dirty="0"/>
          </a:p>
        </p:txBody>
      </p:sp>
    </p:spTree>
    <p:extLst>
      <p:ext uri="{BB962C8B-B14F-4D97-AF65-F5344CB8AC3E}">
        <p14:creationId xmlns:p14="http://schemas.microsoft.com/office/powerpoint/2010/main" val="173493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328" y="742336"/>
            <a:ext cx="8913813" cy="5732205"/>
          </a:xfrm>
        </p:spPr>
        <p:txBody>
          <a:bodyPr>
            <a:normAutofit/>
          </a:bodyPr>
          <a:lstStyle/>
          <a:p>
            <a:r>
              <a:rPr lang="es-AR" dirty="0"/>
              <a:t>El nuevo paradigma alude al </a:t>
            </a:r>
            <a:r>
              <a:rPr lang="es-AR" b="1" dirty="0">
                <a:solidFill>
                  <a:schemeClr val="accent4">
                    <a:lumMod val="75000"/>
                  </a:schemeClr>
                </a:solidFill>
              </a:rPr>
              <a:t>proyecto de vida en común</a:t>
            </a:r>
            <a:r>
              <a:rPr lang="es-AR" dirty="0"/>
              <a:t> que exige asumir el compromiso de sostener la comunidad de vida y afecto, con el consenso que cada situación requiera.</a:t>
            </a:r>
            <a:br>
              <a:rPr lang="es-AR" dirty="0"/>
            </a:br>
            <a:r>
              <a:rPr lang="es-AR" dirty="0"/>
              <a:t>Desarrollar un proyecto de vida en común define tres columnas </a:t>
            </a:r>
            <a:r>
              <a:rPr lang="es-AR" b="1" dirty="0">
                <a:solidFill>
                  <a:schemeClr val="accent4">
                    <a:lumMod val="75000"/>
                  </a:schemeClr>
                </a:solidFill>
              </a:rPr>
              <a:t>morales</a:t>
            </a:r>
            <a:r>
              <a:rPr lang="es-AR" dirty="0"/>
              <a:t>:</a:t>
            </a:r>
            <a:br>
              <a:rPr lang="es-AR" dirty="0"/>
            </a:br>
            <a:r>
              <a:rPr lang="es-AR" dirty="0"/>
              <a:t>					</a:t>
            </a:r>
            <a:r>
              <a:rPr lang="es-AR" b="1" dirty="0"/>
              <a:t>-</a:t>
            </a:r>
            <a:r>
              <a:rPr lang="es-AR" b="1" dirty="0">
                <a:solidFill>
                  <a:schemeClr val="accent5">
                    <a:lumMod val="75000"/>
                  </a:schemeClr>
                </a:solidFill>
              </a:rPr>
              <a:t>cooperación,</a:t>
            </a:r>
            <a:br>
              <a:rPr lang="es-AR" b="1" dirty="0">
                <a:solidFill>
                  <a:schemeClr val="accent5">
                    <a:lumMod val="75000"/>
                  </a:schemeClr>
                </a:solidFill>
              </a:rPr>
            </a:br>
            <a:r>
              <a:rPr lang="es-AR" b="1" dirty="0">
                <a:solidFill>
                  <a:schemeClr val="accent5">
                    <a:lumMod val="75000"/>
                  </a:schemeClr>
                </a:solidFill>
              </a:rPr>
              <a:t>					-convivencia,</a:t>
            </a:r>
            <a:br>
              <a:rPr lang="es-AR" b="1" dirty="0">
                <a:solidFill>
                  <a:schemeClr val="accent5">
                    <a:lumMod val="75000"/>
                  </a:schemeClr>
                </a:solidFill>
              </a:rPr>
            </a:br>
            <a:r>
              <a:rPr lang="es-AR" b="1" dirty="0">
                <a:solidFill>
                  <a:schemeClr val="accent5">
                    <a:lumMod val="75000"/>
                  </a:schemeClr>
                </a:solidFill>
              </a:rPr>
              <a:t>					-fidelidad.</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4169" y="5261640"/>
            <a:ext cx="1819275" cy="1152525"/>
          </a:xfrm>
          <a:prstGeom prst="rect">
            <a:avLst/>
          </a:prstGeom>
        </p:spPr>
      </p:pic>
    </p:spTree>
    <p:extLst>
      <p:ext uri="{BB962C8B-B14F-4D97-AF65-F5344CB8AC3E}">
        <p14:creationId xmlns:p14="http://schemas.microsoft.com/office/powerpoint/2010/main" val="49793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9117295" cy="6091322"/>
          </a:xfrm>
        </p:spPr>
        <p:txBody>
          <a:bodyPr>
            <a:normAutofit/>
          </a:bodyPr>
          <a:lstStyle/>
          <a:p>
            <a:r>
              <a:rPr lang="es-AR" dirty="0"/>
              <a:t>“Resulta lamentable que la lógica interna del sistema construido por el texto originario del Proyecto haya quedado desvirtuada con la incorporación posterior del deber de cohabitación, cuya incumplimiento cae en el vacío, sin posibilidad de imposición coactiva ni sanción jurídica admisible”.</a:t>
            </a:r>
            <a:br>
              <a:rPr lang="es-AR" dirty="0"/>
            </a:br>
            <a:r>
              <a:rPr lang="es-AR" dirty="0"/>
              <a:t/>
            </a:r>
            <a:br>
              <a:rPr lang="es-AR" dirty="0"/>
            </a:br>
            <a:r>
              <a:rPr lang="es-AR" sz="2000" dirty="0" err="1"/>
              <a:t>Kemelmajer</a:t>
            </a:r>
            <a:r>
              <a:rPr lang="es-AR" sz="2000" dirty="0"/>
              <a:t>, Aída, Tratado Dcho. De Familia, RC, 2019, </a:t>
            </a:r>
            <a:r>
              <a:rPr lang="es-AR" sz="2000" dirty="0" err="1"/>
              <a:t>t.I</a:t>
            </a:r>
            <a:r>
              <a:rPr lang="es-AR" sz="2000" dirty="0"/>
              <a:t>, p. 254.</a:t>
            </a:r>
            <a:endParaRPr lang="es-AR" dirty="0"/>
          </a:p>
        </p:txBody>
      </p:sp>
    </p:spTree>
    <p:extLst>
      <p:ext uri="{BB962C8B-B14F-4D97-AF65-F5344CB8AC3E}">
        <p14:creationId xmlns:p14="http://schemas.microsoft.com/office/powerpoint/2010/main" val="169493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75935" y="1145459"/>
            <a:ext cx="7816645" cy="4524315"/>
          </a:xfrm>
          <a:prstGeom prst="rect">
            <a:avLst/>
          </a:prstGeom>
        </p:spPr>
        <p:txBody>
          <a:bodyPr wrap="square">
            <a:spAutoFit/>
          </a:bodyPr>
          <a:lstStyle/>
          <a:p>
            <a:pPr algn="just"/>
            <a:r>
              <a:rPr lang="es-AR" sz="3200" b="1" dirty="0"/>
              <a:t>El cese de la cohabitación debe ser interpretado bajo los paradigmas de familia actuales, no siendo la convivencia bajo el mismo techo lo que </a:t>
            </a:r>
            <a:r>
              <a:rPr lang="es-AR" sz="3200" b="1" dirty="0" err="1"/>
              <a:t>debermina</a:t>
            </a:r>
            <a:r>
              <a:rPr lang="es-AR" sz="3200" b="1" dirty="0"/>
              <a:t> la </a:t>
            </a:r>
            <a:r>
              <a:rPr lang="es-AR" sz="3200" b="1" i="1" dirty="0" err="1"/>
              <a:t>affectio</a:t>
            </a:r>
            <a:r>
              <a:rPr lang="es-AR" sz="3200" b="1" dirty="0"/>
              <a:t>, sino la existencia de un </a:t>
            </a:r>
            <a:r>
              <a:rPr lang="es-AR" sz="3200" b="1" dirty="0">
                <a:solidFill>
                  <a:schemeClr val="accent2"/>
                </a:solidFill>
              </a:rPr>
              <a:t>proyecto de vida en común</a:t>
            </a:r>
            <a:r>
              <a:rPr lang="es-AR" sz="3200" b="1" dirty="0"/>
              <a:t>, basado en la </a:t>
            </a:r>
            <a:r>
              <a:rPr lang="es-AR" sz="3200" b="1" dirty="0">
                <a:solidFill>
                  <a:schemeClr val="accent1">
                    <a:lumMod val="60000"/>
                    <a:lumOff val="40000"/>
                  </a:schemeClr>
                </a:solidFill>
              </a:rPr>
              <a:t>cooperación</a:t>
            </a:r>
            <a:r>
              <a:rPr lang="es-AR" sz="3200" b="1" dirty="0"/>
              <a:t>, la convivencia y el deber moral de fidelidad (art. 431 CCCN).</a:t>
            </a:r>
            <a:endParaRPr lang="es-AR" sz="3200" dirty="0"/>
          </a:p>
        </p:txBody>
      </p:sp>
    </p:spTree>
    <p:extLst>
      <p:ext uri="{BB962C8B-B14F-4D97-AF65-F5344CB8AC3E}">
        <p14:creationId xmlns:p14="http://schemas.microsoft.com/office/powerpoint/2010/main" val="339403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0748" y="825911"/>
            <a:ext cx="9183329" cy="5506064"/>
          </a:xfrm>
        </p:spPr>
        <p:txBody>
          <a:bodyPr>
            <a:normAutofit/>
          </a:bodyPr>
          <a:lstStyle/>
          <a:p>
            <a:r>
              <a:rPr lang="es-AR" dirty="0"/>
              <a:t>¿Qué sucede si uno de los cónyuges que dejó el hogar conyugal se </a:t>
            </a:r>
            <a:r>
              <a:rPr lang="es-AR" b="1" dirty="0">
                <a:solidFill>
                  <a:schemeClr val="accent5">
                    <a:lumMod val="50000"/>
                  </a:schemeClr>
                </a:solidFill>
              </a:rPr>
              <a:t>arrepiente</a:t>
            </a:r>
            <a:r>
              <a:rPr lang="es-AR" dirty="0"/>
              <a:t> y quiere volver a unirse?</a:t>
            </a:r>
            <a:br>
              <a:rPr lang="es-AR" dirty="0"/>
            </a:br>
            <a:r>
              <a:rPr lang="es-AR" dirty="0"/>
              <a:t/>
            </a:r>
            <a:br>
              <a:rPr lang="es-AR" dirty="0"/>
            </a:br>
            <a:r>
              <a:rPr lang="es-AR" dirty="0"/>
              <a:t>Se necesita que ambos cónyuges, con  manifestaciones expresas o tácitas inequívocas, hayan aceptado el restablecimiento del proyecto de vida en común.</a:t>
            </a:r>
            <a:r>
              <a:rPr lang="es-AR" sz="1600" dirty="0"/>
              <a:t/>
            </a:r>
            <a:br>
              <a:rPr lang="es-AR" sz="1600" dirty="0"/>
            </a:br>
            <a:r>
              <a:rPr lang="es-AR" sz="1600" dirty="0"/>
              <a:t>CCCL, </a:t>
            </a:r>
            <a:r>
              <a:rPr lang="es-AR" sz="1600" dirty="0" err="1"/>
              <a:t>Curuzú</a:t>
            </a:r>
            <a:r>
              <a:rPr lang="es-AR" sz="1600" dirty="0"/>
              <a:t> </a:t>
            </a:r>
            <a:r>
              <a:rPr lang="es-AR" sz="1600" dirty="0" err="1"/>
              <a:t>Cuatía</a:t>
            </a:r>
            <a:r>
              <a:rPr lang="es-AR" sz="1600" dirty="0"/>
              <a:t>, Corrientes, 9/6/2025; RC J 6269/25.</a:t>
            </a:r>
            <a:endParaRPr lang="es-AR" b="1" dirty="0">
              <a:solidFill>
                <a:schemeClr val="accent5">
                  <a:lumMod val="50000"/>
                </a:schemeClr>
              </a:solidFill>
            </a:endParaRPr>
          </a:p>
        </p:txBody>
      </p:sp>
    </p:spTree>
    <p:extLst>
      <p:ext uri="{BB962C8B-B14F-4D97-AF65-F5344CB8AC3E}">
        <p14:creationId xmlns:p14="http://schemas.microsoft.com/office/powerpoint/2010/main" val="362025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3600" y="447129"/>
            <a:ext cx="9085875" cy="6160147"/>
          </a:xfrm>
        </p:spPr>
        <p:txBody>
          <a:bodyPr>
            <a:normAutofit/>
          </a:bodyPr>
          <a:lstStyle/>
          <a:p>
            <a:r>
              <a:rPr lang="es-AR" dirty="0"/>
              <a:t>¿Y si durante la separación transitoria un cónyuge fallece?</a:t>
            </a:r>
            <a:br>
              <a:rPr lang="es-AR" dirty="0"/>
            </a:br>
            <a:r>
              <a:rPr lang="es-AR" dirty="0"/>
              <a:t/>
            </a:r>
            <a:br>
              <a:rPr lang="es-AR" dirty="0"/>
            </a:br>
            <a:r>
              <a:rPr lang="es-AR" sz="3200" dirty="0"/>
              <a:t> Si la intención del matrimonio era mantener el proyecto de vida marital que la muerte truncó, es esperable que el juez tenga la habilidad de realizar un análisis integral de la normativa, sin caer en la confusión  a que puede dar lugar el nuevo texto del art. 431 del CCCN.</a:t>
            </a:r>
            <a:br>
              <a:rPr lang="es-AR" sz="3200" dirty="0"/>
            </a:br>
            <a:r>
              <a:rPr lang="es-AR" sz="2800" dirty="0"/>
              <a:t> </a:t>
            </a:r>
            <a:r>
              <a:rPr lang="es-AR" sz="2400" dirty="0" err="1"/>
              <a:t>Kemelmajer</a:t>
            </a:r>
            <a:r>
              <a:rPr lang="es-AR" sz="2400" dirty="0"/>
              <a:t>, Aída, Tratado </a:t>
            </a:r>
            <a:r>
              <a:rPr lang="es-AR" sz="2400" dirty="0" err="1"/>
              <a:t>Dcho</a:t>
            </a:r>
            <a:r>
              <a:rPr lang="es-AR" sz="2400" dirty="0"/>
              <a:t> </a:t>
            </a:r>
            <a:r>
              <a:rPr lang="es-AR" sz="2400" dirty="0" err="1"/>
              <a:t>Flia</a:t>
            </a:r>
            <a:r>
              <a:rPr lang="es-AR" sz="2400" dirty="0"/>
              <a:t>, </a:t>
            </a:r>
            <a:r>
              <a:rPr lang="es-AR" sz="2400" dirty="0" err="1"/>
              <a:t>t.I</a:t>
            </a:r>
            <a:r>
              <a:rPr lang="es-AR" sz="2400" dirty="0"/>
              <a:t>, p. 259/260.</a:t>
            </a:r>
            <a:r>
              <a:rPr lang="es-AR" dirty="0"/>
              <a:t/>
            </a:r>
            <a:br>
              <a:rPr lang="es-AR" dirty="0"/>
            </a:br>
            <a:endParaRPr lang="es-AR" dirty="0"/>
          </a:p>
        </p:txBody>
      </p:sp>
    </p:spTree>
    <p:extLst>
      <p:ext uri="{BB962C8B-B14F-4D97-AF65-F5344CB8AC3E}">
        <p14:creationId xmlns:p14="http://schemas.microsoft.com/office/powerpoint/2010/main" val="2160179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7659" y="2746212"/>
            <a:ext cx="8830237" cy="1257419"/>
          </a:xfrm>
        </p:spPr>
        <p:txBody>
          <a:bodyPr/>
          <a:lstStyle/>
          <a:p>
            <a:pPr algn="just"/>
            <a:r>
              <a:rPr lang="es-AR" b="1" dirty="0">
                <a:effectLst>
                  <a:outerShdw blurRad="38100" dist="38100" dir="2700000" algn="tl">
                    <a:srgbClr val="000000">
                      <a:alpha val="43137"/>
                    </a:srgbClr>
                  </a:outerShdw>
                </a:effectLst>
              </a:rPr>
              <a:t>Separados por una decisión judicial</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734" y="4186046"/>
            <a:ext cx="2952531" cy="2017567"/>
          </a:xfrm>
          <a:prstGeom prst="rect">
            <a:avLst/>
          </a:prstGeom>
        </p:spPr>
      </p:pic>
    </p:spTree>
    <p:extLst>
      <p:ext uri="{BB962C8B-B14F-4D97-AF65-F5344CB8AC3E}">
        <p14:creationId xmlns:p14="http://schemas.microsoft.com/office/powerpoint/2010/main" val="82352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8008" y="1292941"/>
            <a:ext cx="8399540" cy="4041060"/>
          </a:xfrm>
        </p:spPr>
        <p:txBody>
          <a:bodyPr/>
          <a:lstStyle/>
          <a:p>
            <a:r>
              <a:rPr lang="es-AR" b="1" dirty="0"/>
              <a:t>MEDIDAS URGENTES, PROVISORIAS Y CAUTELARES DE PROTECCIÓN QUE PRODUCEN UNA SEPARACIÓN DE HECHO:</a:t>
            </a:r>
            <a:br>
              <a:rPr lang="es-AR" b="1" dirty="0"/>
            </a:br>
            <a:r>
              <a:rPr lang="es-AR" b="1" dirty="0"/>
              <a:t/>
            </a:r>
            <a:br>
              <a:rPr lang="es-AR" b="1" dirty="0"/>
            </a:br>
            <a:r>
              <a:rPr lang="es-AR" b="1" dirty="0"/>
              <a:t>¿Es la exclusión hereditaria una nueva victimización del supérstite?</a:t>
            </a:r>
          </a:p>
        </p:txBody>
      </p:sp>
    </p:spTree>
    <p:extLst>
      <p:ext uri="{BB962C8B-B14F-4D97-AF65-F5344CB8AC3E}">
        <p14:creationId xmlns:p14="http://schemas.microsoft.com/office/powerpoint/2010/main" val="1828263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09"/>
            <a:ext cx="9132044" cy="5978251"/>
          </a:xfrm>
        </p:spPr>
        <p:txBody>
          <a:bodyPr>
            <a:normAutofit/>
          </a:bodyPr>
          <a:lstStyle/>
          <a:p>
            <a:r>
              <a:rPr lang="es-AR" dirty="0"/>
              <a:t>ADOPTADA LA MEDIDA QUE HACE CESAR TEMPORALMENTE LA CONVIVENCIA PUEDE:</a:t>
            </a:r>
            <a:br>
              <a:rPr lang="es-AR" dirty="0"/>
            </a:br>
            <a:r>
              <a:rPr lang="es-AR" dirty="0"/>
              <a:t/>
            </a:r>
            <a:br>
              <a:rPr lang="es-AR" dirty="0"/>
            </a:br>
            <a:r>
              <a:rPr lang="es-AR" sz="3200" dirty="0"/>
              <a:t>-</a:t>
            </a:r>
            <a:r>
              <a:rPr lang="es-AR" sz="3200" i="1" dirty="0"/>
              <a:t>Confirmarse dicha separación</a:t>
            </a:r>
            <a:r>
              <a:rPr lang="es-AR" sz="3200" dirty="0"/>
              <a:t>: mediante la renovación de la medida o por el divorcio.</a:t>
            </a:r>
            <a:br>
              <a:rPr lang="es-AR" sz="3200" dirty="0"/>
            </a:br>
            <a:r>
              <a:rPr lang="es-AR" sz="3200" dirty="0"/>
              <a:t/>
            </a:r>
            <a:br>
              <a:rPr lang="es-AR" sz="3200" dirty="0"/>
            </a:br>
            <a:r>
              <a:rPr lang="es-AR" sz="3200" dirty="0"/>
              <a:t>- </a:t>
            </a:r>
            <a:r>
              <a:rPr lang="es-AR" sz="3200" i="1" dirty="0"/>
              <a:t>Dejarse sin efecto la separación </a:t>
            </a:r>
            <a:r>
              <a:rPr lang="es-AR" sz="3200" dirty="0"/>
              <a:t>por haberse superado con éxito dicha situación (reconciliación, logro del cometido, vencimiento no renovado).</a:t>
            </a:r>
          </a:p>
        </p:txBody>
      </p:sp>
    </p:spTree>
    <p:extLst>
      <p:ext uri="{BB962C8B-B14F-4D97-AF65-F5344CB8AC3E}">
        <p14:creationId xmlns:p14="http://schemas.microsoft.com/office/powerpoint/2010/main" val="206887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2427" y="658523"/>
            <a:ext cx="9759386" cy="6076573"/>
          </a:xfrm>
        </p:spPr>
        <p:txBody>
          <a:bodyPr>
            <a:normAutofit fontScale="90000"/>
          </a:bodyPr>
          <a:lstStyle/>
          <a:p>
            <a:r>
              <a:rPr lang="es-ES" dirty="0"/>
              <a:t/>
            </a:r>
            <a:br>
              <a:rPr lang="es-ES" dirty="0"/>
            </a:br>
            <a:r>
              <a:rPr lang="es-ES" b="1" dirty="0"/>
              <a:t>La decisión judicial de excluir al causante del hogar común por el hecho de violencia denunciado, generó la separación de hecho de los cónyuges sin voluntad de unirse, es decir, la extinción del proyecto de vida en común.</a:t>
            </a:r>
            <a:br>
              <a:rPr lang="es-ES" b="1" dirty="0"/>
            </a:br>
            <a:r>
              <a:rPr lang="es-ES" b="1" dirty="0">
                <a:solidFill>
                  <a:schemeClr val="accent1">
                    <a:lumMod val="75000"/>
                  </a:schemeClr>
                </a:solidFill>
              </a:rPr>
              <a:t>La existencia de un mecanismo de reconciliación sin restablecimiento del proyecto de vida en común no impide el juego de la exclusión hereditaria, como tampoco el perdón sin reconciliación efectiva.</a:t>
            </a:r>
            <a:r>
              <a:rPr lang="es-ES" sz="1600" dirty="0"/>
              <a:t/>
            </a:r>
            <a:br>
              <a:rPr lang="es-ES" sz="1600" dirty="0"/>
            </a:br>
            <a:r>
              <a:rPr lang="es-ES" sz="1600" dirty="0" err="1"/>
              <a:t>CCCL,Curuzú</a:t>
            </a:r>
            <a:r>
              <a:rPr lang="es-ES" sz="1600" dirty="0"/>
              <a:t> </a:t>
            </a:r>
            <a:r>
              <a:rPr lang="es-ES" sz="1600" dirty="0" err="1"/>
              <a:t>Cuatiá</a:t>
            </a:r>
            <a:r>
              <a:rPr lang="es-ES" sz="1600" dirty="0"/>
              <a:t>, Corrientes, 9/6/25, </a:t>
            </a:r>
            <a:r>
              <a:rPr lang="es-ES" sz="1600" dirty="0" err="1"/>
              <a:t>Rubinzal</a:t>
            </a:r>
            <a:r>
              <a:rPr lang="es-ES" sz="1600" dirty="0"/>
              <a:t> Online, RC J 6269/25.</a:t>
            </a:r>
            <a:endParaRPr lang="es-AR" b="1" dirty="0"/>
          </a:p>
        </p:txBody>
      </p:sp>
    </p:spTree>
    <p:extLst>
      <p:ext uri="{BB962C8B-B14F-4D97-AF65-F5344CB8AC3E}">
        <p14:creationId xmlns:p14="http://schemas.microsoft.com/office/powerpoint/2010/main" val="309569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19433"/>
            <a:ext cx="8601102" cy="5801032"/>
          </a:xfrm>
        </p:spPr>
        <p:txBody>
          <a:bodyPr>
            <a:normAutofit/>
          </a:bodyPr>
          <a:lstStyle/>
          <a:p>
            <a:r>
              <a:rPr lang="es-AR" sz="3200" dirty="0"/>
              <a:t> </a:t>
            </a:r>
            <a:r>
              <a:rPr lang="es-AR" sz="3200" b="1" dirty="0"/>
              <a:t>EXCLUSIÓN DE HERENCIA:</a:t>
            </a:r>
            <a:r>
              <a:rPr lang="es-AR" sz="3200" dirty="0"/>
              <a:t/>
            </a:r>
            <a:br>
              <a:rPr lang="es-AR" sz="3200" dirty="0"/>
            </a:br>
            <a:r>
              <a:rPr lang="es-AR" sz="3200" dirty="0"/>
              <a:t/>
            </a:r>
            <a:br>
              <a:rPr lang="es-AR" sz="3200" dirty="0"/>
            </a:br>
            <a:r>
              <a:rPr lang="es-AR" sz="3200" i="1" dirty="0"/>
              <a:t>Acción que se otorga a un coheredero o a un heredero de grado sucesivo para que, en virtud de las causales previstas por la ley, solicite la separación de su coheredero o del heredero de grado preferente de la sucesión, y la pérdida de los derechos que, como tal, le correspondían.</a:t>
            </a:r>
          </a:p>
        </p:txBody>
      </p:sp>
    </p:spTree>
    <p:extLst>
      <p:ext uri="{BB962C8B-B14F-4D97-AF65-F5344CB8AC3E}">
        <p14:creationId xmlns:p14="http://schemas.microsoft.com/office/powerpoint/2010/main" val="405500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5498" y="311960"/>
            <a:ext cx="8958058" cy="1708569"/>
          </a:xfrm>
        </p:spPr>
        <p:txBody>
          <a:bodyPr>
            <a:normAutofit/>
          </a:bodyPr>
          <a:lstStyle/>
          <a:p>
            <a:r>
              <a:rPr lang="es-AR" sz="4000" dirty="0"/>
              <a:t>¿CÓMO OPERAN LAS CARGAS PROBATORIAS?</a:t>
            </a:r>
          </a:p>
        </p:txBody>
      </p:sp>
      <p:sp>
        <p:nvSpPr>
          <p:cNvPr id="3" name="Marcador de texto 2"/>
          <p:cNvSpPr>
            <a:spLocks noGrp="1"/>
          </p:cNvSpPr>
          <p:nvPr>
            <p:ph type="body" idx="1"/>
          </p:nvPr>
        </p:nvSpPr>
        <p:spPr>
          <a:xfrm>
            <a:off x="2045110" y="2197509"/>
            <a:ext cx="9316935" cy="3873910"/>
          </a:xfrm>
        </p:spPr>
        <p:txBody>
          <a:bodyPr>
            <a:noAutofit/>
          </a:bodyPr>
          <a:lstStyle/>
          <a:p>
            <a:r>
              <a:rPr lang="es-AR" sz="2400" dirty="0"/>
              <a:t>Quien pretenda la </a:t>
            </a:r>
            <a:r>
              <a:rPr lang="es-AR" sz="2400" b="1" dirty="0">
                <a:solidFill>
                  <a:schemeClr val="accent6">
                    <a:lumMod val="75000"/>
                  </a:schemeClr>
                </a:solidFill>
              </a:rPr>
              <a:t>exclusión</a:t>
            </a:r>
            <a:r>
              <a:rPr lang="es-AR" sz="2400" dirty="0"/>
              <a:t> deberá probar la </a:t>
            </a:r>
            <a:r>
              <a:rPr lang="es-AR" sz="2400" b="1" dirty="0">
                <a:solidFill>
                  <a:schemeClr val="accent5">
                    <a:lumMod val="75000"/>
                  </a:schemeClr>
                </a:solidFill>
              </a:rPr>
              <a:t>separación de hecho</a:t>
            </a:r>
            <a:r>
              <a:rPr lang="es-AR" sz="2400" dirty="0"/>
              <a:t> de los cónyuges al momento de morir el causante y aportar elementos para sostener que esa situación obedecía a un </a:t>
            </a:r>
            <a:r>
              <a:rPr lang="es-AR" sz="2400" b="1" dirty="0">
                <a:solidFill>
                  <a:schemeClr val="accent5">
                    <a:lumMod val="50000"/>
                  </a:schemeClr>
                </a:solidFill>
              </a:rPr>
              <a:t>quiebre del proyecto de vida</a:t>
            </a:r>
            <a:r>
              <a:rPr lang="es-AR" sz="2400" dirty="0"/>
              <a:t> matrimonial.</a:t>
            </a:r>
          </a:p>
          <a:p>
            <a:endParaRPr lang="es-AR" sz="2400" dirty="0"/>
          </a:p>
          <a:p>
            <a:r>
              <a:rPr lang="es-AR" sz="2400" dirty="0"/>
              <a:t>El </a:t>
            </a:r>
            <a:r>
              <a:rPr lang="es-AR" sz="2400" b="1" dirty="0">
                <a:solidFill>
                  <a:schemeClr val="accent5">
                    <a:lumMod val="75000"/>
                  </a:schemeClr>
                </a:solidFill>
              </a:rPr>
              <a:t>cónyuge supérstite,</a:t>
            </a:r>
            <a:r>
              <a:rPr lang="es-AR" sz="2400" dirty="0"/>
              <a:t> </a:t>
            </a:r>
            <a:r>
              <a:rPr lang="es-AR" sz="2400" b="1" dirty="0"/>
              <a:t>deberá </a:t>
            </a:r>
            <a:r>
              <a:rPr lang="es-AR" sz="2400" dirty="0"/>
              <a:t>acreditar que subsistía en </a:t>
            </a:r>
            <a:r>
              <a:rPr lang="es-AR" sz="2400" b="1" dirty="0">
                <a:solidFill>
                  <a:schemeClr val="accent5">
                    <a:lumMod val="75000"/>
                  </a:schemeClr>
                </a:solidFill>
              </a:rPr>
              <a:t>plenitud el proyecto de vida en común</a:t>
            </a:r>
            <a:r>
              <a:rPr lang="es-AR" sz="2400" dirty="0"/>
              <a:t>, basado en la cooperación y la asistencia mutua. </a:t>
            </a:r>
          </a:p>
        </p:txBody>
      </p:sp>
    </p:spTree>
    <p:extLst>
      <p:ext uri="{BB962C8B-B14F-4D97-AF65-F5344CB8AC3E}">
        <p14:creationId xmlns:p14="http://schemas.microsoft.com/office/powerpoint/2010/main" val="415049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7678" y="624109"/>
            <a:ext cx="9316934" cy="6037245"/>
          </a:xfrm>
        </p:spPr>
        <p:txBody>
          <a:bodyPr>
            <a:normAutofit fontScale="90000"/>
          </a:bodyPr>
          <a:lstStyle/>
          <a:p>
            <a:r>
              <a:rPr lang="es-AR" b="1" u="sng" dirty="0"/>
              <a:t>LA PRUEBA DE LA CAUSAL DE EXCLUSIÓN</a:t>
            </a:r>
            <a:br>
              <a:rPr lang="es-AR" b="1" u="sng" dirty="0"/>
            </a:br>
            <a:r>
              <a:rPr lang="es-AR" b="1" u="sng" dirty="0"/>
              <a:t/>
            </a:r>
            <a:br>
              <a:rPr lang="es-AR" b="1" u="sng" dirty="0"/>
            </a:br>
            <a:r>
              <a:rPr lang="es-AR" dirty="0"/>
              <a:t>La </a:t>
            </a:r>
            <a:r>
              <a:rPr lang="es-AR" b="1" dirty="0">
                <a:solidFill>
                  <a:schemeClr val="accent1">
                    <a:lumMod val="60000"/>
                    <a:lumOff val="40000"/>
                  </a:schemeClr>
                </a:solidFill>
              </a:rPr>
              <a:t>mayor facilidad probatoria</a:t>
            </a:r>
            <a:r>
              <a:rPr lang="es-AR" dirty="0"/>
              <a:t> y la </a:t>
            </a:r>
            <a:r>
              <a:rPr lang="es-AR" b="1" dirty="0">
                <a:solidFill>
                  <a:schemeClr val="accent1">
                    <a:lumMod val="60000"/>
                    <a:lumOff val="40000"/>
                  </a:schemeClr>
                </a:solidFill>
              </a:rPr>
              <a:t>disponibilidad de medios probatorios</a:t>
            </a:r>
            <a:r>
              <a:rPr lang="es-AR" dirty="0"/>
              <a:t/>
            </a:r>
            <a:br>
              <a:rPr lang="es-AR" dirty="0"/>
            </a:br>
            <a:r>
              <a:rPr lang="es-AR" dirty="0"/>
              <a:t>son las razones de ser últimas que fundamentan el grueso de las soluciones vigentes que dominan la distribución del </a:t>
            </a:r>
            <a:r>
              <a:rPr lang="es-AR" i="1" dirty="0" err="1"/>
              <a:t>onus</a:t>
            </a:r>
            <a:r>
              <a:rPr lang="es-AR" i="1" dirty="0"/>
              <a:t> </a:t>
            </a:r>
            <a:r>
              <a:rPr lang="es-AR" i="1" dirty="0" err="1"/>
              <a:t>probandi</a:t>
            </a:r>
            <a:r>
              <a:rPr lang="es-AR" i="1" dirty="0"/>
              <a:t>.</a:t>
            </a:r>
            <a:br>
              <a:rPr lang="es-AR" i="1" dirty="0"/>
            </a:br>
            <a:r>
              <a:rPr lang="es-AR" sz="2400" dirty="0"/>
              <a:t/>
            </a:r>
            <a:br>
              <a:rPr lang="es-AR" sz="2400" dirty="0"/>
            </a:br>
            <a:r>
              <a:rPr lang="es-AR" sz="2200" dirty="0"/>
              <a:t>Peyrano, Jorge W., </a:t>
            </a:r>
            <a:r>
              <a:rPr lang="es-AR" sz="2200" i="1" dirty="0"/>
              <a:t>Problemas y soluciones procesales</a:t>
            </a:r>
            <a:r>
              <a:rPr lang="es-AR" sz="2200" dirty="0"/>
              <a:t>, “Carga de la prueba. Las razones de ser que explican el reparto de esfuerzos probatorios. La mayor facilidad probatoria y la disponibilidad de los medios probatorios”; </a:t>
            </a:r>
            <a:r>
              <a:rPr lang="es-AR" sz="2200" dirty="0" err="1"/>
              <a:t>Juris</a:t>
            </a:r>
            <a:r>
              <a:rPr lang="es-AR" sz="2200" dirty="0"/>
              <a:t>, Rosario, 2008, p.351. Actual 1735 CCCN.</a:t>
            </a:r>
            <a:br>
              <a:rPr lang="es-AR" sz="2200" dirty="0"/>
            </a:br>
            <a:endParaRPr lang="es-AR" sz="2200" dirty="0"/>
          </a:p>
        </p:txBody>
      </p:sp>
    </p:spTree>
    <p:extLst>
      <p:ext uri="{BB962C8B-B14F-4D97-AF65-F5344CB8AC3E}">
        <p14:creationId xmlns:p14="http://schemas.microsoft.com/office/powerpoint/2010/main" val="2091360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5067" y="2788555"/>
            <a:ext cx="8911687" cy="1280890"/>
          </a:xfrm>
        </p:spPr>
        <p:txBody>
          <a:bodyPr>
            <a:normAutofit/>
          </a:bodyPr>
          <a:lstStyle/>
          <a:p>
            <a:r>
              <a:rPr lang="es-ES" sz="7200" b="1" dirty="0"/>
              <a:t>FALLOS</a:t>
            </a:r>
            <a:endParaRPr lang="es-AR" sz="7200" b="1" dirty="0"/>
          </a:p>
        </p:txBody>
      </p:sp>
    </p:spTree>
    <p:extLst>
      <p:ext uri="{BB962C8B-B14F-4D97-AF65-F5344CB8AC3E}">
        <p14:creationId xmlns:p14="http://schemas.microsoft.com/office/powerpoint/2010/main" val="210914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2710" y="839200"/>
            <a:ext cx="9130122" cy="4717245"/>
          </a:xfrm>
        </p:spPr>
        <p:txBody>
          <a:bodyPr>
            <a:normAutofit fontScale="90000"/>
          </a:bodyPr>
          <a:lstStyle/>
          <a:p>
            <a:r>
              <a:rPr lang="es-AR" dirty="0"/>
              <a:t>Algunos fallos:</a:t>
            </a:r>
            <a:br>
              <a:rPr lang="es-AR" dirty="0"/>
            </a:br>
            <a:r>
              <a:rPr lang="es-AR" dirty="0"/>
              <a:t/>
            </a:r>
            <a:br>
              <a:rPr lang="es-AR" dirty="0"/>
            </a:br>
            <a:r>
              <a:rPr lang="es-AR" sz="2700" b="1" dirty="0"/>
              <a:t>“El</a:t>
            </a:r>
            <a:r>
              <a:rPr lang="es-AR" sz="2700" b="1" dirty="0">
                <a:solidFill>
                  <a:srgbClr val="FF0000"/>
                </a:solidFill>
              </a:rPr>
              <a:t> cónyuge </a:t>
            </a:r>
            <a:r>
              <a:rPr lang="es-AR" sz="2700" b="1" dirty="0"/>
              <a:t>que pretende tener vocación en la sucesión de su consorte debe </a:t>
            </a:r>
            <a:r>
              <a:rPr lang="es-AR" sz="2700" b="1" dirty="0">
                <a:solidFill>
                  <a:schemeClr val="accent1">
                    <a:lumMod val="75000"/>
                  </a:schemeClr>
                </a:solidFill>
              </a:rPr>
              <a:t>probar que no hubo separación de hecho o si la hubo, fue por circunstancias transitorias</a:t>
            </a:r>
            <a:r>
              <a:rPr lang="es-AR" sz="2700" b="1" dirty="0"/>
              <a:t>. Los </a:t>
            </a:r>
            <a:r>
              <a:rPr lang="es-AR" sz="2700" b="1" dirty="0">
                <a:solidFill>
                  <a:srgbClr val="FF0000"/>
                </a:solidFill>
              </a:rPr>
              <a:t>herederos</a:t>
            </a:r>
            <a:r>
              <a:rPr lang="es-AR" sz="2700" b="1" dirty="0"/>
              <a:t> que pretenden excluir al cónyuge supérstite deben probar que hubo </a:t>
            </a:r>
            <a:r>
              <a:rPr lang="es-AR" sz="2700" b="1" dirty="0">
                <a:solidFill>
                  <a:srgbClr val="C00000"/>
                </a:solidFill>
              </a:rPr>
              <a:t>separación y que esa separación fue definitiva</a:t>
            </a:r>
            <a:r>
              <a:rPr lang="es-AR" sz="2700" b="1" dirty="0"/>
              <a:t>. Todo ello independientemente de que uno u otro fuera el culpable de la separación…”</a:t>
            </a:r>
            <a:br>
              <a:rPr lang="es-AR" sz="2700" b="1" dirty="0"/>
            </a:br>
            <a:r>
              <a:rPr lang="es-AR" sz="2200" b="1" dirty="0"/>
              <a:t/>
            </a:r>
            <a:br>
              <a:rPr lang="es-AR" sz="2200" b="1" dirty="0"/>
            </a:br>
            <a:r>
              <a:rPr lang="es-AR" sz="2200" dirty="0"/>
              <a:t> -STJ de Jujuy, 8/5/2018,“C.,C.R.s/Recurso de inconstitucionalidad”, AR/JUR/22797/2018 en Revista Derecho Privado y Comunitario, </a:t>
            </a:r>
            <a:r>
              <a:rPr lang="es-AR" sz="2200" dirty="0" err="1"/>
              <a:t>Rubinzal</a:t>
            </a:r>
            <a:r>
              <a:rPr lang="es-AR" sz="2200" dirty="0"/>
              <a:t> </a:t>
            </a:r>
            <a:r>
              <a:rPr lang="es-AR" sz="2200" dirty="0" err="1"/>
              <a:t>Culzoni</a:t>
            </a:r>
            <a:r>
              <a:rPr lang="es-AR" sz="2200" dirty="0"/>
              <a:t>, 2018-3, Sucesiones-I, p. 455.</a:t>
            </a:r>
            <a:br>
              <a:rPr lang="es-AR" sz="2200" dirty="0"/>
            </a:br>
            <a:endParaRPr lang="es-AR" sz="2200" dirty="0"/>
          </a:p>
        </p:txBody>
      </p:sp>
    </p:spTree>
    <p:extLst>
      <p:ext uri="{BB962C8B-B14F-4D97-AF65-F5344CB8AC3E}">
        <p14:creationId xmlns:p14="http://schemas.microsoft.com/office/powerpoint/2010/main" val="3662320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52284"/>
            <a:ext cx="9159618" cy="6258231"/>
          </a:xfrm>
        </p:spPr>
        <p:txBody>
          <a:bodyPr>
            <a:normAutofit fontScale="90000"/>
          </a:bodyPr>
          <a:lstStyle/>
          <a:p>
            <a:r>
              <a:rPr lang="es-AR" sz="2800" b="1" dirty="0"/>
              <a:t>	“Invocada la separación de hecho en la demanda de exclusión hereditaria de la cónyuge supérstite, correspondía a los actores la prueba de ese elemento objetivo como así también, del subjetivo (ausencia de voluntad de unirse) como existentes al momento del fallecimiento del causante; por su parte, aquélla no podía desentenderse de la prueba, sino que debió asumir la carga que le era propia, acreditando que el proyecto basado en la cooperación y la asistencia mutua subsistía.    	Su silencio y la falta de cumplimiento de esa carga frente a los hechos secundarios invocados y acreditados por los herederos, gravitaron desfavorablemente sobre quien, </a:t>
            </a:r>
            <a:r>
              <a:rPr lang="es-AR" sz="2800" b="1" dirty="0">
                <a:solidFill>
                  <a:schemeClr val="accent1">
                    <a:lumMod val="75000"/>
                  </a:schemeClr>
                </a:solidFill>
              </a:rPr>
              <a:t>encontrándose en mejores condiciones de aportar la prueba, no lo hizo</a:t>
            </a:r>
            <a:r>
              <a:rPr lang="es-AR" sz="2800" b="1" dirty="0"/>
              <a:t>”.</a:t>
            </a:r>
            <a:br>
              <a:rPr lang="es-AR" sz="2800" b="1" dirty="0"/>
            </a:br>
            <a:r>
              <a:rPr lang="es-AR" sz="2800" b="1" dirty="0"/>
              <a:t/>
            </a:r>
            <a:br>
              <a:rPr lang="es-AR" sz="2800" b="1" dirty="0"/>
            </a:br>
            <a:r>
              <a:rPr lang="es-AR" sz="2200" dirty="0"/>
              <a:t>(</a:t>
            </a:r>
            <a:r>
              <a:rPr lang="es-AR" sz="2200" dirty="0" err="1"/>
              <a:t>Cám.Prim.CyC</a:t>
            </a:r>
            <a:r>
              <a:rPr lang="es-AR" sz="2200" dirty="0"/>
              <a:t>, SN, expte.9052, 13/11/25, RS 289/25).</a:t>
            </a:r>
            <a:br>
              <a:rPr lang="es-AR" sz="2200" dirty="0"/>
            </a:br>
            <a:r>
              <a:rPr lang="es-AR" dirty="0"/>
              <a:t/>
            </a:r>
            <a:br>
              <a:rPr lang="es-AR" dirty="0"/>
            </a:br>
            <a:endParaRPr lang="es-AR" dirty="0"/>
          </a:p>
        </p:txBody>
      </p:sp>
    </p:spTree>
    <p:extLst>
      <p:ext uri="{BB962C8B-B14F-4D97-AF65-F5344CB8AC3E}">
        <p14:creationId xmlns:p14="http://schemas.microsoft.com/office/powerpoint/2010/main" val="425146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5059" y="501207"/>
            <a:ext cx="9361178" cy="5634122"/>
          </a:xfrm>
        </p:spPr>
        <p:txBody>
          <a:bodyPr>
            <a:normAutofit fontScale="90000"/>
          </a:bodyPr>
          <a:lstStyle/>
          <a:p>
            <a:r>
              <a:rPr lang="es-ES" sz="3200" dirty="0"/>
              <a:t>Reconocida la separación por la demandada, </a:t>
            </a:r>
            <a:r>
              <a:rPr lang="es-ES" sz="3200" b="1" dirty="0"/>
              <a:t>estaba a su cargo demostrar que fue temporal</a:t>
            </a:r>
            <a:r>
              <a:rPr lang="es-ES" sz="3200" dirty="0"/>
              <a:t>, lo cual no aconteció, por lo que la ausencia de voluntad de unirse quedó en evidencia, máxime cuando el juez valoró en contra de tal voluntad la existencia de un hijo extramatrimonial de la recurrente cuyo nacimiento es posterior a la separación del causante, como así también la existencia de un documento en el cual el matrimonio manifiesta su voluntad de dar inicio al juicio de divorcio.</a:t>
            </a:r>
            <a:br>
              <a:rPr lang="es-ES" sz="3200" dirty="0"/>
            </a:br>
            <a:r>
              <a:rPr lang="es-ES" sz="1600" dirty="0"/>
              <a:t/>
            </a:r>
            <a:br>
              <a:rPr lang="es-ES" sz="1600" dirty="0"/>
            </a:br>
            <a:r>
              <a:rPr lang="es-ES" sz="1600" dirty="0"/>
              <a:t>CCC Sala I, </a:t>
            </a:r>
            <a:r>
              <a:rPr lang="es-ES" sz="1600" dirty="0" err="1"/>
              <a:t>Gualeguaychú</a:t>
            </a:r>
            <a:r>
              <a:rPr lang="es-ES" sz="1600" dirty="0"/>
              <a:t>, Entre </a:t>
            </a:r>
            <a:r>
              <a:rPr lang="es-ES" sz="1600" dirty="0" err="1"/>
              <a:t>Rios</a:t>
            </a:r>
            <a:r>
              <a:rPr lang="es-ES" sz="1600" dirty="0"/>
              <a:t>, 28/11/2019, </a:t>
            </a:r>
            <a:r>
              <a:rPr lang="es-ES" sz="1600" dirty="0" err="1"/>
              <a:t>Rubinzal</a:t>
            </a:r>
            <a:r>
              <a:rPr lang="es-ES" sz="1600" dirty="0"/>
              <a:t> Online; 6678/C; RC J 82/2020.</a:t>
            </a:r>
            <a:endParaRPr lang="es-AR" sz="3200" dirty="0"/>
          </a:p>
        </p:txBody>
      </p:sp>
    </p:spTree>
    <p:extLst>
      <p:ext uri="{BB962C8B-B14F-4D97-AF65-F5344CB8AC3E}">
        <p14:creationId xmlns:p14="http://schemas.microsoft.com/office/powerpoint/2010/main" val="106740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5277" y="751928"/>
            <a:ext cx="9051463" cy="5639039"/>
          </a:xfrm>
        </p:spPr>
        <p:txBody>
          <a:bodyPr>
            <a:normAutofit/>
          </a:bodyPr>
          <a:lstStyle/>
          <a:p>
            <a:r>
              <a:rPr lang="es-ES" sz="2000" b="1" dirty="0"/>
              <a:t>En igual sentido:</a:t>
            </a:r>
            <a:br>
              <a:rPr lang="es-ES" sz="2000" b="1" dirty="0"/>
            </a:br>
            <a:r>
              <a:rPr lang="es-ES" sz="2000" b="1" dirty="0"/>
              <a:t>“El art. 2437 CCCN, coherente con las reformas introducidas en materia de divorcio, ha prescindido del factor culpabilidad, o mejor dicho su reverso la inocencia...quedando circunscripta la causal de exclusión de la vocación hereditaria a la concurrencia de dos elementos: la separación de hecho y la falta de voluntad de unirse. El tiempo de duración de la misma y el de antigüedad del matrimonio también resultan intrascendentes. En el caso, el cónyuge supérstite se aferra especulativamente al breve tiempo transcurrido desde el acto matrimonial y en que se trataría de un mero distanciamiento transitorio, propio de las idas y vueltas de una relación conflictiva,</a:t>
            </a:r>
            <a:r>
              <a:rPr lang="es-ES" sz="2000" dirty="0"/>
              <a:t> </a:t>
            </a:r>
            <a:r>
              <a:rPr lang="es-ES" sz="2000" b="1" dirty="0">
                <a:solidFill>
                  <a:schemeClr val="accent5">
                    <a:lumMod val="50000"/>
                  </a:schemeClr>
                </a:solidFill>
              </a:rPr>
              <a:t>manteniendo la voluntad de recomposición del vínculo</a:t>
            </a:r>
            <a:r>
              <a:rPr lang="es-ES" sz="2000" dirty="0"/>
              <a:t>.</a:t>
            </a:r>
            <a:r>
              <a:rPr lang="es-ES" sz="2000" b="1" dirty="0"/>
              <a:t> Sin embargo, soslaya o mejor dicho intenta acomodar, una circunstancia que es harto relevante y explicativa en muchos casos de la </a:t>
            </a:r>
            <a:r>
              <a:rPr lang="es-ES" sz="2000" b="1" dirty="0">
                <a:solidFill>
                  <a:schemeClr val="accent5">
                    <a:lumMod val="50000"/>
                  </a:schemeClr>
                </a:solidFill>
              </a:rPr>
              <a:t>fractura o quiebre de un matrimonio: el nacimiento de un hijo extramatrimonial</a:t>
            </a:r>
            <a:r>
              <a:rPr lang="es-ES" sz="2000" dirty="0"/>
              <a:t>”.</a:t>
            </a:r>
            <a:br>
              <a:rPr lang="es-ES" sz="2000" dirty="0"/>
            </a:br>
            <a:r>
              <a:rPr lang="es-ES" sz="2000" dirty="0"/>
              <a:t/>
            </a:r>
            <a:br>
              <a:rPr lang="es-ES" sz="2000" dirty="0"/>
            </a:br>
            <a:r>
              <a:rPr lang="es-ES" sz="2000" dirty="0" err="1"/>
              <a:t>CCCJunín</a:t>
            </a:r>
            <a:r>
              <a:rPr lang="es-ES" sz="2000" dirty="0"/>
              <a:t>, 21/3/23, </a:t>
            </a:r>
            <a:r>
              <a:rPr lang="es-ES" sz="2000" dirty="0" err="1"/>
              <a:t>expte</a:t>
            </a:r>
            <a:r>
              <a:rPr lang="es-ES" sz="2000" dirty="0"/>
              <a:t>. 376, “L., S.M. y otro c/M. D.M s/exclusión de herencia”, RS 43/23.</a:t>
            </a:r>
            <a:endParaRPr lang="es-AR" sz="2000" dirty="0"/>
          </a:p>
        </p:txBody>
      </p:sp>
    </p:spTree>
    <p:extLst>
      <p:ext uri="{BB962C8B-B14F-4D97-AF65-F5344CB8AC3E}">
        <p14:creationId xmlns:p14="http://schemas.microsoft.com/office/powerpoint/2010/main" val="1417045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4439" y="2128683"/>
            <a:ext cx="9587319" cy="4930878"/>
          </a:xfrm>
        </p:spPr>
        <p:txBody>
          <a:bodyPr>
            <a:normAutofit/>
          </a:bodyPr>
          <a:lstStyle/>
          <a:p>
            <a:r>
              <a:rPr lang="es-ES" sz="4800" dirty="0">
                <a:latin typeface="Bernard MT Condensed" panose="02050806060905020404" pitchFamily="18" charset="0"/>
              </a:rPr>
              <a:t>“La herencia es la última rencilla que deja el muerto entre los vivos”</a:t>
            </a:r>
            <a:br>
              <a:rPr lang="es-ES" sz="4800" dirty="0">
                <a:latin typeface="Bernard MT Condensed" panose="02050806060905020404" pitchFamily="18" charset="0"/>
              </a:rPr>
            </a:br>
            <a:r>
              <a:rPr lang="es-ES" sz="4800" dirty="0">
                <a:latin typeface="Bernard MT Condensed" panose="02050806060905020404" pitchFamily="18" charset="0"/>
              </a:rPr>
              <a:t/>
            </a:r>
            <a:br>
              <a:rPr lang="es-ES" sz="4800" dirty="0">
                <a:latin typeface="Bernard MT Condensed" panose="02050806060905020404" pitchFamily="18" charset="0"/>
              </a:rPr>
            </a:br>
            <a:r>
              <a:rPr lang="es-ES" sz="2400" dirty="0">
                <a:latin typeface="Bernard MT Condensed" panose="02050806060905020404" pitchFamily="18" charset="0"/>
              </a:rPr>
              <a:t>     </a:t>
            </a:r>
            <a:br>
              <a:rPr lang="es-ES" sz="2400" dirty="0">
                <a:latin typeface="Bernard MT Condensed" panose="02050806060905020404" pitchFamily="18" charset="0"/>
              </a:rPr>
            </a:br>
            <a:r>
              <a:rPr lang="es-ES" sz="2400" dirty="0">
                <a:latin typeface="Bernard MT Condensed" panose="02050806060905020404" pitchFamily="18" charset="0"/>
              </a:rPr>
              <a:t/>
            </a:r>
            <a:br>
              <a:rPr lang="es-ES" sz="2400" dirty="0">
                <a:latin typeface="Bernard MT Condensed" panose="02050806060905020404" pitchFamily="18" charset="0"/>
              </a:rPr>
            </a:br>
            <a:r>
              <a:rPr lang="es-ES" sz="2400" dirty="0">
                <a:latin typeface="Bernard MT Condensed" panose="02050806060905020404" pitchFamily="18" charset="0"/>
              </a:rPr>
              <a:t>						 (Ramón Gómez de la Serna- “Total de greguerías”).</a:t>
            </a:r>
            <a:r>
              <a:rPr lang="es-ES" sz="4800" dirty="0">
                <a:latin typeface="Bernard MT Condensed" panose="02050806060905020404" pitchFamily="18" charset="0"/>
              </a:rPr>
              <a:t/>
            </a:r>
            <a:br>
              <a:rPr lang="es-ES" sz="4800" dirty="0">
                <a:latin typeface="Bernard MT Condensed" panose="02050806060905020404" pitchFamily="18" charset="0"/>
              </a:rPr>
            </a:br>
            <a:endParaRPr lang="es-AR" sz="4800" dirty="0">
              <a:latin typeface="Bernard MT Condensed" panose="02050806060905020404" pitchFamily="18" charset="0"/>
            </a:endParaRPr>
          </a:p>
        </p:txBody>
      </p:sp>
    </p:spTree>
    <p:extLst>
      <p:ext uri="{BB962C8B-B14F-4D97-AF65-F5344CB8AC3E}">
        <p14:creationId xmlns:p14="http://schemas.microsoft.com/office/powerpoint/2010/main" val="471857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13" y="1956823"/>
            <a:ext cx="5535561" cy="3030050"/>
          </a:xfrm>
          <a:prstGeom prst="rect">
            <a:avLst/>
          </a:prstGeom>
        </p:spPr>
      </p:pic>
    </p:spTree>
    <p:extLst>
      <p:ext uri="{BB962C8B-B14F-4D97-AF65-F5344CB8AC3E}">
        <p14:creationId xmlns:p14="http://schemas.microsoft.com/office/powerpoint/2010/main" val="45026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5109" y="653606"/>
            <a:ext cx="9326765" cy="5904509"/>
          </a:xfrm>
        </p:spPr>
        <p:txBody>
          <a:bodyPr>
            <a:normAutofit/>
          </a:bodyPr>
          <a:lstStyle/>
          <a:p>
            <a:r>
              <a:rPr lang="es-ES" sz="3200" b="1" dirty="0"/>
              <a:t>¿Derecho aplicable? (art. 7 CCCN)</a:t>
            </a:r>
            <a:br>
              <a:rPr lang="es-ES" sz="3200" b="1" dirty="0"/>
            </a:br>
            <a:r>
              <a:rPr lang="es-ES" sz="2800" dirty="0"/>
              <a:t/>
            </a:r>
            <a:br>
              <a:rPr lang="es-ES" sz="2800" dirty="0"/>
            </a:br>
            <a:r>
              <a:rPr lang="es-ES" sz="2800" dirty="0"/>
              <a:t/>
            </a:r>
            <a:br>
              <a:rPr lang="es-ES" sz="2800" dirty="0"/>
            </a:br>
            <a:r>
              <a:rPr lang="es-ES" sz="2800" b="1" dirty="0"/>
              <a:t>La exclusión basada en la separación de hecho </a:t>
            </a:r>
            <a:r>
              <a:rPr lang="es-ES" sz="2800" dirty="0"/>
              <a:t>debe reputarse como una </a:t>
            </a:r>
            <a:r>
              <a:rPr lang="es-ES" sz="2800" b="1" dirty="0"/>
              <a:t>consecuencia o efecto de esa situación</a:t>
            </a:r>
            <a:r>
              <a:rPr lang="es-ES" sz="2800" dirty="0"/>
              <a:t>, que al </a:t>
            </a:r>
            <a:r>
              <a:rPr lang="es-ES" sz="2800" b="1" dirty="0"/>
              <a:t>no haberse agotado</a:t>
            </a:r>
            <a:r>
              <a:rPr lang="es-ES" sz="2800" dirty="0"/>
              <a:t>, y por haber cambiado en el ínterin el ordenamiento jurídico sobre el tema, hace que sea </a:t>
            </a:r>
            <a:r>
              <a:rPr lang="es-ES" sz="2800" b="1" dirty="0">
                <a:solidFill>
                  <a:schemeClr val="accent5">
                    <a:lumMod val="50000"/>
                  </a:schemeClr>
                </a:solidFill>
              </a:rPr>
              <a:t>la norma más nueva</a:t>
            </a:r>
            <a:r>
              <a:rPr lang="es-ES" sz="2800" dirty="0"/>
              <a:t> la que deba aplicarse.</a:t>
            </a:r>
            <a:br>
              <a:rPr lang="es-ES" sz="2800" dirty="0"/>
            </a:br>
            <a:r>
              <a:rPr lang="es-ES" sz="2800" dirty="0"/>
              <a:t/>
            </a:r>
            <a:br>
              <a:rPr lang="es-ES" sz="2800" dirty="0"/>
            </a:br>
            <a:r>
              <a:rPr lang="es-ES" sz="1600" dirty="0"/>
              <a:t>STJ Jujuy, 8/5/2018; </a:t>
            </a:r>
            <a:r>
              <a:rPr lang="es-ES" sz="1600" dirty="0" err="1"/>
              <a:t>Rubinzal</a:t>
            </a:r>
            <a:r>
              <a:rPr lang="es-ES" sz="1600" dirty="0"/>
              <a:t> Online, 12681/2016; RC J 5842/18 y en igual sentido,</a:t>
            </a:r>
            <a:br>
              <a:rPr lang="es-ES" sz="1600" dirty="0"/>
            </a:br>
            <a:r>
              <a:rPr lang="es-ES" sz="1600" dirty="0"/>
              <a:t>CCC Sala II Azul, </a:t>
            </a:r>
            <a:r>
              <a:rPr lang="es-ES" sz="1600" dirty="0" err="1"/>
              <a:t>Bs.As</a:t>
            </a:r>
            <a:r>
              <a:rPr lang="es-ES" sz="1600" dirty="0"/>
              <a:t>, 28/2/2018, </a:t>
            </a:r>
            <a:r>
              <a:rPr lang="es-ES" sz="1600" dirty="0" err="1"/>
              <a:t>Rubinzal</a:t>
            </a:r>
            <a:r>
              <a:rPr lang="es-ES" sz="1600" dirty="0"/>
              <a:t> Online 2-62624-2017; RC J 1140/18.</a:t>
            </a:r>
            <a:r>
              <a:rPr lang="es-ES" sz="3200" dirty="0"/>
              <a:t/>
            </a:r>
            <a:br>
              <a:rPr lang="es-ES" sz="3200" dirty="0"/>
            </a:br>
            <a:endParaRPr lang="es-AR" sz="32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335" y="4675239"/>
            <a:ext cx="1325857" cy="2035276"/>
          </a:xfrm>
          <a:prstGeom prst="rect">
            <a:avLst/>
          </a:prstGeom>
        </p:spPr>
      </p:pic>
    </p:spTree>
    <p:extLst>
      <p:ext uri="{BB962C8B-B14F-4D97-AF65-F5344CB8AC3E}">
        <p14:creationId xmlns:p14="http://schemas.microsoft.com/office/powerpoint/2010/main" val="345640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7369" y="3709219"/>
            <a:ext cx="8915399" cy="2262781"/>
          </a:xfrm>
        </p:spPr>
        <p:txBody>
          <a:bodyPr>
            <a:normAutofit fontScale="90000"/>
          </a:bodyPr>
          <a:lstStyle/>
          <a:p>
            <a:r>
              <a:rPr lang="es-ES" sz="2800" b="1" dirty="0"/>
              <a:t/>
            </a:r>
            <a:br>
              <a:rPr lang="es-ES" sz="2800" b="1" dirty="0"/>
            </a:br>
            <a:r>
              <a:rPr lang="es-ES" sz="2800" b="1" dirty="0"/>
              <a:t/>
            </a:r>
            <a:br>
              <a:rPr lang="es-ES" sz="2800" b="1" dirty="0"/>
            </a:br>
            <a:r>
              <a:rPr lang="es-ES" sz="2800" b="1" dirty="0"/>
              <a:t/>
            </a:r>
            <a:br>
              <a:rPr lang="es-ES" sz="2800" b="1" dirty="0"/>
            </a:br>
            <a:r>
              <a:rPr lang="es-ES" sz="4000" b="1" dirty="0"/>
              <a:t>Causales de exclusión hereditaria aplicables al cónyuge supérstite:</a:t>
            </a:r>
            <a:r>
              <a:rPr lang="es-ES" sz="4000" dirty="0"/>
              <a:t/>
            </a:r>
            <a:br>
              <a:rPr lang="es-ES" sz="4000" dirty="0"/>
            </a:br>
            <a:r>
              <a:rPr lang="es-ES" sz="2800" dirty="0"/>
              <a:t/>
            </a:r>
            <a:br>
              <a:rPr lang="es-ES" sz="2800" dirty="0"/>
            </a:br>
            <a:r>
              <a:rPr lang="es-ES" sz="2800" dirty="0"/>
              <a:t>- </a:t>
            </a:r>
            <a:r>
              <a:rPr lang="es-ES" sz="2800" b="1" dirty="0">
                <a:solidFill>
                  <a:schemeClr val="accent5">
                    <a:lumMod val="50000"/>
                  </a:schemeClr>
                </a:solidFill>
              </a:rPr>
              <a:t>Matrimonio </a:t>
            </a:r>
            <a:r>
              <a:rPr lang="es-ES" sz="2800" b="1" i="1" dirty="0">
                <a:solidFill>
                  <a:schemeClr val="accent5">
                    <a:lumMod val="50000"/>
                  </a:schemeClr>
                </a:solidFill>
              </a:rPr>
              <a:t>in extremis</a:t>
            </a:r>
            <a:r>
              <a:rPr lang="es-ES" sz="2800" b="1" dirty="0"/>
              <a:t> (art.2436).</a:t>
            </a:r>
            <a:br>
              <a:rPr lang="es-ES" sz="2800" b="1" dirty="0"/>
            </a:br>
            <a:r>
              <a:rPr lang="es-ES" sz="2800" dirty="0"/>
              <a:t/>
            </a:r>
            <a:br>
              <a:rPr lang="es-ES" sz="2800" dirty="0"/>
            </a:br>
            <a:r>
              <a:rPr lang="es-ES" sz="2800" dirty="0"/>
              <a:t>- </a:t>
            </a:r>
            <a:r>
              <a:rPr lang="es-ES" sz="2800" b="1" dirty="0">
                <a:solidFill>
                  <a:schemeClr val="accent5">
                    <a:lumMod val="50000"/>
                  </a:schemeClr>
                </a:solidFill>
              </a:rPr>
              <a:t>Divorcio (art. 2437 y 435 inc. c)</a:t>
            </a:r>
            <a:r>
              <a:rPr lang="es-ES" sz="2800" b="1" dirty="0"/>
              <a:t/>
            </a:r>
            <a:br>
              <a:rPr lang="es-ES" sz="2800" b="1" dirty="0"/>
            </a:br>
            <a:r>
              <a:rPr lang="es-ES" sz="2800" dirty="0"/>
              <a:t/>
            </a:r>
            <a:br>
              <a:rPr lang="es-ES" sz="2800" dirty="0"/>
            </a:br>
            <a:r>
              <a:rPr lang="es-ES" sz="2800" dirty="0"/>
              <a:t>- </a:t>
            </a:r>
            <a:r>
              <a:rPr lang="es-ES" sz="2800" b="1" dirty="0">
                <a:solidFill>
                  <a:schemeClr val="accent5">
                    <a:lumMod val="50000"/>
                  </a:schemeClr>
                </a:solidFill>
              </a:rPr>
              <a:t>Separación de hecho sin voluntad de unirse (art.2437)</a:t>
            </a:r>
            <a:r>
              <a:rPr lang="es-ES" sz="2800" b="1" dirty="0"/>
              <a:t/>
            </a:r>
            <a:br>
              <a:rPr lang="es-ES" sz="2800" b="1" dirty="0"/>
            </a:br>
            <a:r>
              <a:rPr lang="es-ES" sz="2800" dirty="0"/>
              <a:t/>
            </a:r>
            <a:br>
              <a:rPr lang="es-ES" sz="2800" dirty="0"/>
            </a:br>
            <a:r>
              <a:rPr lang="es-ES" sz="2800" dirty="0"/>
              <a:t>- </a:t>
            </a:r>
            <a:r>
              <a:rPr lang="es-ES" sz="2800" b="1" dirty="0">
                <a:solidFill>
                  <a:schemeClr val="accent4">
                    <a:lumMod val="50000"/>
                  </a:schemeClr>
                </a:solidFill>
              </a:rPr>
              <a:t>Cese de la convivencia por sentencia judicial de cualquier tipo (art. 2437)</a:t>
            </a:r>
            <a:endParaRPr lang="es-AR" sz="2800" b="1" dirty="0">
              <a:solidFill>
                <a:schemeClr val="accent4">
                  <a:lumMod val="50000"/>
                </a:schemeClr>
              </a:solidFill>
            </a:endParaRPr>
          </a:p>
        </p:txBody>
      </p:sp>
      <p:sp>
        <p:nvSpPr>
          <p:cNvPr id="3" name="Subtítulo 2"/>
          <p:cNvSpPr>
            <a:spLocks noGrp="1"/>
          </p:cNvSpPr>
          <p:nvPr>
            <p:ph type="subTitle" idx="1"/>
          </p:nvPr>
        </p:nvSpPr>
        <p:spPr>
          <a:xfrm>
            <a:off x="2290916" y="835742"/>
            <a:ext cx="9178413" cy="1469923"/>
          </a:xfrm>
        </p:spPr>
        <p:txBody>
          <a:bodyPr/>
          <a:lstStyle/>
          <a:p>
            <a:r>
              <a:rPr lang="es-ES" dirty="0"/>
              <a:t>  </a:t>
            </a:r>
            <a:endParaRPr lang="es-AR" dirty="0"/>
          </a:p>
        </p:txBody>
      </p:sp>
    </p:spTree>
    <p:extLst>
      <p:ext uri="{BB962C8B-B14F-4D97-AF65-F5344CB8AC3E}">
        <p14:creationId xmlns:p14="http://schemas.microsoft.com/office/powerpoint/2010/main" val="28946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19314"/>
            <a:ext cx="8915399" cy="1759487"/>
          </a:xfrm>
        </p:spPr>
        <p:txBody>
          <a:bodyPr>
            <a:normAutofit/>
          </a:bodyPr>
          <a:lstStyle/>
          <a:p>
            <a:r>
              <a:rPr lang="es-ES" sz="3600" dirty="0">
                <a:solidFill>
                  <a:schemeClr val="accent5">
                    <a:lumMod val="50000"/>
                  </a:schemeClr>
                </a:solidFill>
              </a:rPr>
              <a:t>Art. 2436 Matrimonio in extremis</a:t>
            </a:r>
            <a:endParaRPr lang="es-AR" sz="3600" dirty="0">
              <a:solidFill>
                <a:schemeClr val="accent5">
                  <a:lumMod val="50000"/>
                </a:schemeClr>
              </a:solidFill>
            </a:endParaRPr>
          </a:p>
        </p:txBody>
      </p:sp>
      <p:sp>
        <p:nvSpPr>
          <p:cNvPr id="3" name="Marcador de texto 2"/>
          <p:cNvSpPr>
            <a:spLocks noGrp="1"/>
          </p:cNvSpPr>
          <p:nvPr>
            <p:ph type="body" idx="1"/>
          </p:nvPr>
        </p:nvSpPr>
        <p:spPr>
          <a:xfrm>
            <a:off x="2544966" y="2775969"/>
            <a:ext cx="8915399" cy="1574806"/>
          </a:xfrm>
        </p:spPr>
        <p:txBody>
          <a:bodyPr>
            <a:noAutofit/>
          </a:bodyPr>
          <a:lstStyle/>
          <a:p>
            <a:endParaRPr lang="es-ES" sz="2800" b="1" i="1" dirty="0"/>
          </a:p>
          <a:p>
            <a:r>
              <a:rPr lang="es-ES" sz="2800" b="1" i="1" dirty="0"/>
              <a:t>La sucesión del cónyuge no tiene lugar si el causante muere dentro de los treinta días de contraído el matrimonio a consecuencia de </a:t>
            </a:r>
            <a:r>
              <a:rPr lang="es-ES" sz="2800" b="1" i="1" dirty="0">
                <a:solidFill>
                  <a:schemeClr val="accent1">
                    <a:lumMod val="60000"/>
                    <a:lumOff val="40000"/>
                  </a:schemeClr>
                </a:solidFill>
              </a:rPr>
              <a:t>enfermedad existente</a:t>
            </a:r>
            <a:r>
              <a:rPr lang="es-ES" sz="2800" b="1" i="1" dirty="0"/>
              <a:t> en el momento de la celebración, </a:t>
            </a:r>
            <a:r>
              <a:rPr lang="es-ES" sz="2800" b="1" i="1" dirty="0">
                <a:solidFill>
                  <a:schemeClr val="accent1">
                    <a:lumMod val="60000"/>
                    <a:lumOff val="40000"/>
                  </a:schemeClr>
                </a:solidFill>
              </a:rPr>
              <a:t>conocida por el supérstite</a:t>
            </a:r>
            <a:r>
              <a:rPr lang="es-ES" sz="2800" b="1" i="1" dirty="0"/>
              <a:t>, y de </a:t>
            </a:r>
            <a:r>
              <a:rPr lang="es-ES" sz="2800" b="1" i="1" dirty="0">
                <a:solidFill>
                  <a:schemeClr val="accent1">
                    <a:lumMod val="60000"/>
                    <a:lumOff val="40000"/>
                  </a:schemeClr>
                </a:solidFill>
              </a:rPr>
              <a:t>desenlace fatal previsible</a:t>
            </a:r>
            <a:r>
              <a:rPr lang="es-ES" sz="2800" b="1" i="1" dirty="0"/>
              <a:t>, excepto que el matrimonio sea precedido de una </a:t>
            </a:r>
            <a:r>
              <a:rPr lang="es-ES" sz="2800" b="1" i="1" dirty="0">
                <a:solidFill>
                  <a:srgbClr val="00B050"/>
                </a:solidFill>
              </a:rPr>
              <a:t>unión </a:t>
            </a:r>
            <a:r>
              <a:rPr lang="es-ES" sz="2800" b="1" i="1" dirty="0" err="1">
                <a:solidFill>
                  <a:srgbClr val="00B050"/>
                </a:solidFill>
              </a:rPr>
              <a:t>convivencial</a:t>
            </a:r>
            <a:r>
              <a:rPr lang="es-ES" sz="2800" b="1" i="1" dirty="0"/>
              <a:t>.</a:t>
            </a:r>
            <a:endParaRPr lang="es-AR" sz="2800" b="1" i="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3496" y="5147187"/>
            <a:ext cx="2726815" cy="1533833"/>
          </a:xfrm>
          <a:prstGeom prst="rect">
            <a:avLst/>
          </a:prstGeom>
        </p:spPr>
      </p:pic>
    </p:spTree>
    <p:extLst>
      <p:ext uri="{BB962C8B-B14F-4D97-AF65-F5344CB8AC3E}">
        <p14:creationId xmlns:p14="http://schemas.microsoft.com/office/powerpoint/2010/main" val="394278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0722" y="2979174"/>
            <a:ext cx="7621588" cy="993058"/>
          </a:xfrm>
        </p:spPr>
        <p:txBody>
          <a:bodyPr>
            <a:noAutofit/>
          </a:bodyPr>
          <a:lstStyle/>
          <a:p>
            <a:r>
              <a:rPr lang="es-ES" sz="3200" dirty="0"/>
              <a:t>Art. 2437 CCCN. Divorcio, separación de hecho y cese de la convivencia resultante de una decisión judicial</a:t>
            </a:r>
            <a:r>
              <a:rPr lang="es-ES" sz="3200" dirty="0">
                <a:solidFill>
                  <a:schemeClr val="accent5">
                    <a:lumMod val="50000"/>
                  </a:schemeClr>
                </a:solidFill>
              </a:rPr>
              <a:t>:</a:t>
            </a:r>
            <a:r>
              <a:rPr lang="es-ES" sz="3200" dirty="0"/>
              <a:t/>
            </a:r>
            <a:br>
              <a:rPr lang="es-ES" sz="3200" dirty="0"/>
            </a:br>
            <a:r>
              <a:rPr lang="es-ES" sz="3600" dirty="0"/>
              <a:t/>
            </a:r>
            <a:br>
              <a:rPr lang="es-ES" sz="3600" dirty="0"/>
            </a:br>
            <a:r>
              <a:rPr lang="es-ES" sz="3200" b="1" dirty="0"/>
              <a:t>“</a:t>
            </a:r>
            <a:r>
              <a:rPr lang="es-ES" sz="3200" b="1" i="1" dirty="0"/>
              <a:t>El divorcio, la separación de hecho sin voluntad de unirse y la decisión judicial de cualquier tipo que implica cese de la convivencia, excluyen el derecho hereditario entre cónyuges</a:t>
            </a:r>
            <a:r>
              <a:rPr lang="es-ES" sz="3600" i="1" dirty="0"/>
              <a:t>”.</a:t>
            </a:r>
            <a:endParaRPr lang="es-AR" sz="3600" i="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0696" y="4970204"/>
            <a:ext cx="2438402" cy="1828801"/>
          </a:xfrm>
          <a:prstGeom prst="rect">
            <a:avLst/>
          </a:prstGeom>
        </p:spPr>
      </p:pic>
    </p:spTree>
    <p:extLst>
      <p:ext uri="{BB962C8B-B14F-4D97-AF65-F5344CB8AC3E}">
        <p14:creationId xmlns:p14="http://schemas.microsoft.com/office/powerpoint/2010/main" val="67683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36373" y="2767780"/>
            <a:ext cx="8972805" cy="860323"/>
          </a:xfrm>
        </p:spPr>
        <p:txBody>
          <a:bodyPr/>
          <a:lstStyle/>
          <a:p>
            <a:r>
              <a:rPr lang="es-AR" dirty="0"/>
              <a:t> </a:t>
            </a:r>
            <a:r>
              <a:rPr lang="es-AR" b="1" dirty="0">
                <a:effectLst>
                  <a:outerShdw blurRad="38100" dist="38100" dir="2700000" algn="tl">
                    <a:srgbClr val="000000">
                      <a:alpha val="43137"/>
                    </a:srgbClr>
                  </a:outerShdw>
                </a:effectLst>
              </a:rPr>
              <a:t>Separación de hecho</a:t>
            </a:r>
          </a:p>
        </p:txBody>
      </p:sp>
    </p:spTree>
    <p:extLst>
      <p:ext uri="{BB962C8B-B14F-4D97-AF65-F5344CB8AC3E}">
        <p14:creationId xmlns:p14="http://schemas.microsoft.com/office/powerpoint/2010/main" val="33519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6723" y="506361"/>
            <a:ext cx="9017050" cy="1600200"/>
          </a:xfrm>
        </p:spPr>
        <p:txBody>
          <a:bodyPr>
            <a:noAutofit/>
          </a:bodyPr>
          <a:lstStyle/>
          <a:p>
            <a:r>
              <a:rPr lang="es-AR" sz="2400" b="1" dirty="0"/>
              <a:t>Si los cónyuges se hallan separados de hecho al momento de producirse la muerte de alguno de ellos, el supérstite no va a heredar al premuerto, pues ello configura una causal de exclusión de la vocación sucesoria</a:t>
            </a:r>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89213" y="2588574"/>
            <a:ext cx="4313237" cy="2868302"/>
          </a:xfrm>
        </p:spPr>
      </p:pic>
      <p:pic>
        <p:nvPicPr>
          <p:cNvPr id="6" name="Marcador de contenid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1375" y="2333769"/>
            <a:ext cx="4313238" cy="3362037"/>
          </a:xfrm>
        </p:spPr>
      </p:pic>
    </p:spTree>
    <p:extLst>
      <p:ext uri="{BB962C8B-B14F-4D97-AF65-F5344CB8AC3E}">
        <p14:creationId xmlns:p14="http://schemas.microsoft.com/office/powerpoint/2010/main" val="306178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Separación de hecho sin voluntad de unirse:</a:t>
            </a:r>
            <a:endParaRPr lang="es-AR" dirty="0"/>
          </a:p>
        </p:txBody>
      </p:sp>
      <p:sp>
        <p:nvSpPr>
          <p:cNvPr id="3" name="Marcador de contenido 2"/>
          <p:cNvSpPr>
            <a:spLocks noGrp="1"/>
          </p:cNvSpPr>
          <p:nvPr>
            <p:ph sz="half" idx="1"/>
          </p:nvPr>
        </p:nvSpPr>
        <p:spPr>
          <a:xfrm>
            <a:off x="1483083" y="1981200"/>
            <a:ext cx="4313864" cy="3777622"/>
          </a:xfrm>
        </p:spPr>
        <p:txBody>
          <a:bodyPr>
            <a:normAutofit/>
          </a:bodyPr>
          <a:lstStyle/>
          <a:p>
            <a:r>
              <a:rPr lang="es-ES" sz="4400" b="1" dirty="0">
                <a:solidFill>
                  <a:schemeClr val="accent5">
                    <a:lumMod val="50000"/>
                  </a:schemeClr>
                </a:solidFill>
              </a:rPr>
              <a:t>Elemento objetivo:</a:t>
            </a:r>
          </a:p>
          <a:p>
            <a:r>
              <a:rPr lang="es-ES" sz="4400" dirty="0"/>
              <a:t>Separación de hecho</a:t>
            </a:r>
            <a:endParaRPr lang="es-AR" sz="4400" dirty="0"/>
          </a:p>
        </p:txBody>
      </p:sp>
      <p:sp>
        <p:nvSpPr>
          <p:cNvPr id="4" name="Marcador de contenido 3"/>
          <p:cNvSpPr>
            <a:spLocks noGrp="1"/>
          </p:cNvSpPr>
          <p:nvPr>
            <p:ph sz="half" idx="2"/>
          </p:nvPr>
        </p:nvSpPr>
        <p:spPr>
          <a:xfrm>
            <a:off x="7048767" y="1988574"/>
            <a:ext cx="4313864" cy="3922644"/>
          </a:xfrm>
        </p:spPr>
        <p:txBody>
          <a:bodyPr>
            <a:normAutofit/>
          </a:bodyPr>
          <a:lstStyle/>
          <a:p>
            <a:r>
              <a:rPr lang="es-ES" sz="4400" b="1" dirty="0"/>
              <a:t>Elemento subjetivo:</a:t>
            </a:r>
          </a:p>
          <a:p>
            <a:r>
              <a:rPr lang="es-ES" sz="4400" dirty="0"/>
              <a:t>Falta de voluntad de unirse</a:t>
            </a:r>
            <a:endParaRPr lang="es-AR" sz="4400" dirty="0"/>
          </a:p>
        </p:txBody>
      </p:sp>
      <p:sp>
        <p:nvSpPr>
          <p:cNvPr id="6" name="Cruz 5"/>
          <p:cNvSpPr/>
          <p:nvPr/>
        </p:nvSpPr>
        <p:spPr>
          <a:xfrm>
            <a:off x="5284839" y="2497394"/>
            <a:ext cx="1618237" cy="130277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1465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703</TotalTime>
  <Words>568</Words>
  <Application>Microsoft Office PowerPoint</Application>
  <PresentationFormat>Panorámica</PresentationFormat>
  <Paragraphs>39</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Bahnschrift Light Condensed</vt:lpstr>
      <vt:lpstr>Bernard MT Condensed</vt:lpstr>
      <vt:lpstr>Century Gothic</vt:lpstr>
      <vt:lpstr>Wingdings 3</vt:lpstr>
      <vt:lpstr>Espiral</vt:lpstr>
      <vt:lpstr>Exclusión hereditaria, separación de hecho y violencia familiar</vt:lpstr>
      <vt:lpstr> EXCLUSIÓN DE HERENCIA:  Acción que se otorga a un coheredero o a un heredero de grado sucesivo para que, en virtud de las causales previstas por la ley, solicite la separación de su coheredero o del heredero de grado preferente de la sucesión, y la pérdida de los derechos que, como tal, le correspondían.</vt:lpstr>
      <vt:lpstr>¿Derecho aplicable? (art. 7 CCCN)   La exclusión basada en la separación de hecho debe reputarse como una consecuencia o efecto de esa situación, que al no haberse agotado, y por haber cambiado en el ínterin el ordenamiento jurídico sobre el tema, hace que sea la norma más nueva la que deba aplicarse.  STJ Jujuy, 8/5/2018; Rubinzal Online, 12681/2016; RC J 5842/18 y en igual sentido, CCC Sala II Azul, Bs.As, 28/2/2018, Rubinzal Online 2-62624-2017; RC J 1140/18. </vt:lpstr>
      <vt:lpstr>   Causales de exclusión hereditaria aplicables al cónyuge supérstite:  - Matrimonio in extremis (art.2436).  - Divorcio (art. 2437 y 435 inc. c)  - Separación de hecho sin voluntad de unirse (art.2437)  - Cese de la convivencia por sentencia judicial de cualquier tipo (art. 2437)</vt:lpstr>
      <vt:lpstr>Art. 2436 Matrimonio in extremis</vt:lpstr>
      <vt:lpstr>Art. 2437 CCCN. Divorcio, separación de hecho y cese de la convivencia resultante de una decisión judicial:  “El divorcio, la separación de hecho sin voluntad de unirse y la decisión judicial de cualquier tipo que implica cese de la convivencia, excluyen el derecho hereditario entre cónyuges”.</vt:lpstr>
      <vt:lpstr> Separación de hecho</vt:lpstr>
      <vt:lpstr>Si los cónyuges se hallan separados de hecho al momento de producirse la muerte de alguno de ellos, el supérstite no va a heredar al premuerto, pues ello configura una causal de exclusión de la vocación sucesoria</vt:lpstr>
      <vt:lpstr>Separación de hecho sin voluntad de unirse:</vt:lpstr>
      <vt:lpstr>¿Es un deber jurídico la convivencia en el matrimonio?  “Art. 431. Asistencia. Los esposos se comprometen a desarrollar un proyecto de vida en común basado en la cooperación, la convivencia y el deber moral de fidelidad. Deben prestarse asistencia mutua”.   Para el CCCN el “deber de convivencia” es de índole moral, por lo que si los cónyuges deciden no convivir, no existe sanción en el plano jurídico. Rige el principio de autonomía de la voluntad.  </vt:lpstr>
      <vt:lpstr>El nuevo paradigma alude al proyecto de vida en común que exige asumir el compromiso de sostener la comunidad de vida y afecto, con el consenso que cada situación requiera. Desarrollar un proyecto de vida en común define tres columnas morales:      -cooperación,      -convivencia,      -fidelidad.</vt:lpstr>
      <vt:lpstr>“Resulta lamentable que la lógica interna del sistema construido por el texto originario del Proyecto haya quedado desvirtuada con la incorporación posterior del deber de cohabitación, cuya incumplimiento cae en el vacío, sin posibilidad de imposición coactiva ni sanción jurídica admisible”.  Kemelmajer, Aída, Tratado Dcho. De Familia, RC, 2019, t.I, p. 254.</vt:lpstr>
      <vt:lpstr>Presentación de PowerPoint</vt:lpstr>
      <vt:lpstr>¿Qué sucede si uno de los cónyuges que dejó el hogar conyugal se arrepiente y quiere volver a unirse?  Se necesita que ambos cónyuges, con  manifestaciones expresas o tácitas inequívocas, hayan aceptado el restablecimiento del proyecto de vida en común. CCCL, Curuzú Cuatía, Corrientes, 9/6/2025; RC J 6269/25.</vt:lpstr>
      <vt:lpstr>¿Y si durante la separación transitoria un cónyuge fallece?   Si la intención del matrimonio era mantener el proyecto de vida marital que la muerte truncó, es esperable que el juez tenga la habilidad de realizar un análisis integral de la normativa, sin caer en la confusión  a que puede dar lugar el nuevo texto del art. 431 del CCCN.  Kemelmajer, Aída, Tratado Dcho Flia, t.I, p. 259/260. </vt:lpstr>
      <vt:lpstr>Separados por una decisión judicial</vt:lpstr>
      <vt:lpstr>MEDIDAS URGENTES, PROVISORIAS Y CAUTELARES DE PROTECCIÓN QUE PRODUCEN UNA SEPARACIÓN DE HECHO:  ¿Es la exclusión hereditaria una nueva victimización del supérstite?</vt:lpstr>
      <vt:lpstr>ADOPTADA LA MEDIDA QUE HACE CESAR TEMPORALMENTE LA CONVIVENCIA PUEDE:  -Confirmarse dicha separación: mediante la renovación de la medida o por el divorcio.  - Dejarse sin efecto la separación por haberse superado con éxito dicha situación (reconciliación, logro del cometido, vencimiento no renovado).</vt:lpstr>
      <vt:lpstr> La decisión judicial de excluir al causante del hogar común por el hecho de violencia denunciado, generó la separación de hecho de los cónyuges sin voluntad de unirse, es decir, la extinción del proyecto de vida en común. La existencia de un mecanismo de reconciliación sin restablecimiento del proyecto de vida en común no impide el juego de la exclusión hereditaria, como tampoco el perdón sin reconciliación efectiva. CCCL,Curuzú Cuatiá, Corrientes, 9/6/25, Rubinzal Online, RC J 6269/25.</vt:lpstr>
      <vt:lpstr>¿CÓMO OPERAN LAS CARGAS PROBATORIAS?</vt:lpstr>
      <vt:lpstr>LA PRUEBA DE LA CAUSAL DE EXCLUSIÓN  La mayor facilidad probatoria y la disponibilidad de medios probatorios son las razones de ser últimas que fundamentan el grueso de las soluciones vigentes que dominan la distribución del onus probandi.  Peyrano, Jorge W., Problemas y soluciones procesales, “Carga de la prueba. Las razones de ser que explican el reparto de esfuerzos probatorios. La mayor facilidad probatoria y la disponibilidad de los medios probatorios”; Juris, Rosario, 2008, p.351. Actual 1735 CCCN. </vt:lpstr>
      <vt:lpstr>FALLOS</vt:lpstr>
      <vt:lpstr>Algunos fallos:  “El cónyuge que pretende tener vocación en la sucesión de su consorte debe probar que no hubo separación de hecho o si la hubo, fue por circunstancias transitorias. Los herederos que pretenden excluir al cónyuge supérstite deben probar que hubo separación y que esa separación fue definitiva. Todo ello independientemente de que uno u otro fuera el culpable de la separación…”   -STJ de Jujuy, 8/5/2018,“C.,C.R.s/Recurso de inconstitucionalidad”, AR/JUR/22797/2018 en Revista Derecho Privado y Comunitario, Rubinzal Culzoni, 2018-3, Sucesiones-I, p. 455. </vt:lpstr>
      <vt:lpstr> “Invocada la separación de hecho en la demanda de exclusión hereditaria de la cónyuge supérstite, correspondía a los actores la prueba de ese elemento objetivo como así también, del subjetivo (ausencia de voluntad de unirse) como existentes al momento del fallecimiento del causante; por su parte, aquélla no podía desentenderse de la prueba, sino que debió asumir la carga que le era propia, acreditando que el proyecto basado en la cooperación y la asistencia mutua subsistía.     Su silencio y la falta de cumplimiento de esa carga frente a los hechos secundarios invocados y acreditados por los herederos, gravitaron desfavorablemente sobre quien, encontrándose en mejores condiciones de aportar la prueba, no lo hizo”.  (Cám.Prim.CyC, SN, expte.9052, 13/11/25, RS 289/25).  </vt:lpstr>
      <vt:lpstr>Reconocida la separación por la demandada, estaba a su cargo demostrar que fue temporal, lo cual no aconteció, por lo que la ausencia de voluntad de unirse quedó en evidencia, máxime cuando el juez valoró en contra de tal voluntad la existencia de un hijo extramatrimonial de la recurrente cuyo nacimiento es posterior a la separación del causante, como así también la existencia de un documento en el cual el matrimonio manifiesta su voluntad de dar inicio al juicio de divorcio.  CCC Sala I, Gualeguaychú, Entre Rios, 28/11/2019, Rubinzal Online; 6678/C; RC J 82/2020.</vt:lpstr>
      <vt:lpstr>En igual sentido: “El art. 2437 CCCN, coherente con las reformas introducidas en materia de divorcio, ha prescindido del factor culpabilidad, o mejor dicho su reverso la inocencia...quedando circunscripta la causal de exclusión de la vocación hereditaria a la concurrencia de dos elementos: la separación de hecho y la falta de voluntad de unirse. El tiempo de duración de la misma y el de antigüedad del matrimonio también resultan intrascendentes. En el caso, el cónyuge supérstite se aferra especulativamente al breve tiempo transcurrido desde el acto matrimonial y en que se trataría de un mero distanciamiento transitorio, propio de las idas y vueltas de una relación conflictiva, manteniendo la voluntad de recomposición del vínculo. Sin embargo, soslaya o mejor dicho intenta acomodar, una circunstancia que es harto relevante y explicativa en muchos casos de la fractura o quiebre de un matrimonio: el nacimiento de un hijo extramatrimonial”.  CCCJunín, 21/3/23, expte. 376, “L., S.M. y otro c/M. D.M s/exclusión de herencia”, RS 43/23.</vt:lpstr>
      <vt:lpstr>“La herencia es la última rencilla que deja el muerto entre los vivos”                (Ramón Gómez de la Serna- “Total de greguerías”).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Exclusión hereditaria, separación personal y violencia familiar</dc:title>
  <dc:creator>Cuenta Microsoft</dc:creator>
  <cp:lastModifiedBy>Cuenta Microsoft</cp:lastModifiedBy>
  <cp:revision>48</cp:revision>
  <dcterms:created xsi:type="dcterms:W3CDTF">2025-11-05T21:02:20Z</dcterms:created>
  <dcterms:modified xsi:type="dcterms:W3CDTF">2025-11-19T00:16:46Z</dcterms:modified>
</cp:coreProperties>
</file>